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9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120" cy="29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247E524-4885-405E-B066-56CE8AB67A81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F9E572F-95E8-4E42-AB8A-0E7247FD8A47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6E60BB7-D01B-40D6-ACFA-491E52488D4E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7767303-2BD2-4EE6-8E08-0F0E20B99E93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63F5247-24B5-4AE0-96B0-1BE3A005F19D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120" cy="29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B1457F8-7CA9-499D-967C-36EAB93E7708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5B30933-E56D-425D-8282-29FF2D60D5E7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8065730-5D1C-4E43-B0FE-71DEC84CE22C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31F1B94-5607-4143-B0C5-D8CC74427444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1DF0D43-A9C5-4094-B877-3AA20A3E0421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9DF2424-E5B0-4761-87C2-17A6AEE6CDF0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3993902-3F00-4B53-8EC8-5CF767087D1E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5"/>
          <p:cNvSpPr/>
          <p:nvPr/>
        </p:nvSpPr>
        <p:spPr>
          <a:xfrm>
            <a:off x="955080" y="5982120"/>
            <a:ext cx="378720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</a:t>
            </a:r>
            <a:r>
              <a:rPr b="0" lang="en-US" sz="3200" spc="-1" strike="noStrike">
                <a:latin typeface="Arial"/>
              </a:rPr>
              <a:t>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</a:t>
            </a:r>
            <a:r>
              <a:rPr b="0" lang="en-US" sz="2000" spc="-1" strike="noStrike">
                <a:latin typeface="Arial"/>
              </a:rPr>
              <a:t>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/>
          <p:nvPr/>
        </p:nvSpPr>
        <p:spPr>
          <a:xfrm>
            <a:off x="955080" y="5982120"/>
            <a:ext cx="378720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1"/>
          </p:nvPr>
        </p:nvSpPr>
        <p:spPr>
          <a:xfrm>
            <a:off x="5880600" y="6161040"/>
            <a:ext cx="7189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BD0BB63A-934D-4950-8DB8-24C563C61D2E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4120" cy="91548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Introduction to </a:t>
            </a:r>
            <a:br>
              <a:rPr sz="3600"/>
            </a:b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GUI Frameworks: Qt Slint Flutter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4120" cy="53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Contents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000"/>
          </a:bodyPr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will introduce the 3 GUI Frameworks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Qt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Flutter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Slint</a:t>
            </a:r>
            <a:endParaRPr b="0" lang="en-US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KSOE POC was implemented 3 Times (For each Framework)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introduces History, Languages, and UI concepts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Information will guide KSOE engineers and management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2743200" y="2255400"/>
            <a:ext cx="1599840" cy="1173600"/>
          </a:xfrm>
          <a:prstGeom prst="rect">
            <a:avLst/>
          </a:prstGeom>
          <a:ln w="0">
            <a:noFill/>
          </a:ln>
        </p:spPr>
      </p:pic>
      <p:pic>
        <p:nvPicPr>
          <p:cNvPr id="84" name="" descr=""/>
          <p:cNvPicPr/>
          <p:nvPr/>
        </p:nvPicPr>
        <p:blipFill>
          <a:blip r:embed="rId2"/>
          <a:stretch/>
        </p:blipFill>
        <p:spPr>
          <a:xfrm>
            <a:off x="8534880" y="2286000"/>
            <a:ext cx="1294560" cy="1294560"/>
          </a:xfrm>
          <a:prstGeom prst="rect">
            <a:avLst/>
          </a:prstGeom>
          <a:ln w="0">
            <a:noFill/>
          </a:ln>
        </p:spPr>
      </p:pic>
      <p:pic>
        <p:nvPicPr>
          <p:cNvPr id="85" name="" descr=""/>
          <p:cNvPicPr/>
          <p:nvPr/>
        </p:nvPicPr>
        <p:blipFill>
          <a:blip r:embed="rId3"/>
          <a:stretch/>
        </p:blipFill>
        <p:spPr>
          <a:xfrm>
            <a:off x="5843880" y="2286360"/>
            <a:ext cx="785160" cy="1142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"/>
          <p:cNvSpPr/>
          <p:nvPr/>
        </p:nvSpPr>
        <p:spPr>
          <a:xfrm>
            <a:off x="4343400" y="2946240"/>
            <a:ext cx="6171840" cy="518760"/>
          </a:xfrm>
          <a:prstGeom prst="roundRect">
            <a:avLst>
              <a:gd name="adj" fmla="val 16667"/>
            </a:avLst>
          </a:prstGeom>
          <a:solidFill>
            <a:srgbClr val="8e03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"/>
          <p:cNvSpPr/>
          <p:nvPr/>
        </p:nvSpPr>
        <p:spPr>
          <a:xfrm>
            <a:off x="8229600" y="2946240"/>
            <a:ext cx="2285640" cy="518760"/>
          </a:xfrm>
          <a:prstGeom prst="roundRect">
            <a:avLst>
              <a:gd name="adj" fmla="val 16667"/>
            </a:avLst>
          </a:prstGeom>
          <a:solidFill>
            <a:srgbClr val="63bbee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"/>
          <p:cNvSpPr/>
          <p:nvPr/>
        </p:nvSpPr>
        <p:spPr>
          <a:xfrm>
            <a:off x="3657600" y="3788640"/>
            <a:ext cx="6858000" cy="518760"/>
          </a:xfrm>
          <a:prstGeom prst="roundRect">
            <a:avLst>
              <a:gd name="adj" fmla="val 16667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10988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History - Overview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1828800" y="4572000"/>
            <a:ext cx="982980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"/>
          <p:cNvSpPr/>
          <p:nvPr/>
        </p:nvSpPr>
        <p:spPr>
          <a:xfrm>
            <a:off x="8915400" y="3788640"/>
            <a:ext cx="1600200" cy="518760"/>
          </a:xfrm>
          <a:prstGeom prst="roundRect">
            <a:avLst>
              <a:gd name="adj" fmla="val 16667"/>
            </a:avLst>
          </a:prstGeom>
          <a:solidFill>
            <a:srgbClr val="023f62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"/>
          <p:cNvSpPr txBox="1"/>
          <p:nvPr/>
        </p:nvSpPr>
        <p:spPr>
          <a:xfrm>
            <a:off x="4800600" y="457200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iMX6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93" name=""/>
          <p:cNvSpPr txBox="1"/>
          <p:nvPr/>
        </p:nvSpPr>
        <p:spPr>
          <a:xfrm>
            <a:off x="8457840" y="291024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2017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"/>
          <p:cNvSpPr txBox="1"/>
          <p:nvPr/>
        </p:nvSpPr>
        <p:spPr>
          <a:xfrm>
            <a:off x="4800240" y="291024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Dart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2011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"/>
          <p:cNvSpPr txBox="1"/>
          <p:nvPr/>
        </p:nvSpPr>
        <p:spPr>
          <a:xfrm>
            <a:off x="9468000" y="374112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Slint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"/>
          <p:cNvSpPr txBox="1"/>
          <p:nvPr/>
        </p:nvSpPr>
        <p:spPr>
          <a:xfrm>
            <a:off x="3850200" y="374112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Rust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2010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"/>
          <p:cNvSpPr txBox="1"/>
          <p:nvPr/>
        </p:nvSpPr>
        <p:spPr>
          <a:xfrm>
            <a:off x="8566200" y="457200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iMX8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-685800" y="2104920"/>
            <a:ext cx="11201400" cy="518760"/>
          </a:xfrm>
          <a:prstGeom prst="roundRect">
            <a:avLst>
              <a:gd name="adj" fmla="val 16667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"/>
          <p:cNvSpPr txBox="1"/>
          <p:nvPr/>
        </p:nvSpPr>
        <p:spPr>
          <a:xfrm>
            <a:off x="9504000" y="205776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Qt6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"/>
          <p:cNvSpPr txBox="1"/>
          <p:nvPr/>
        </p:nvSpPr>
        <p:spPr>
          <a:xfrm>
            <a:off x="685800" y="206892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Qt4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2004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"/>
          <p:cNvSpPr txBox="1"/>
          <p:nvPr/>
        </p:nvSpPr>
        <p:spPr>
          <a:xfrm>
            <a:off x="5257800" y="205740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Qt5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2012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"/>
          <p:cNvSpPr txBox="1"/>
          <p:nvPr/>
        </p:nvSpPr>
        <p:spPr>
          <a:xfrm>
            <a:off x="7291800" y="5070240"/>
            <a:ext cx="11430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latin typeface="Arial"/>
              </a:rPr>
              <a:t>X2 Panel Release</a:t>
            </a:r>
            <a:br>
              <a:rPr sz="1800"/>
            </a:br>
            <a:r>
              <a:rPr b="1" lang="en-US" sz="1800" spc="-1" strike="noStrike">
                <a:latin typeface="Arial"/>
              </a:rPr>
              <a:t>2016</a:t>
            </a:r>
            <a:endParaRPr b="1" lang="en-US" sz="1800" spc="-1" strike="noStrike"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 flipV="1">
            <a:off x="7772400" y="1600200"/>
            <a:ext cx="0" cy="347004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10744200" y="2021400"/>
            <a:ext cx="623160" cy="457200"/>
          </a:xfrm>
          <a:prstGeom prst="rect">
            <a:avLst/>
          </a:prstGeom>
          <a:ln w="0">
            <a:noFill/>
          </a:ln>
        </p:spPr>
      </p:pic>
      <p:pic>
        <p:nvPicPr>
          <p:cNvPr id="105" name="" descr=""/>
          <p:cNvPicPr/>
          <p:nvPr/>
        </p:nvPicPr>
        <p:blipFill>
          <a:blip r:embed="rId2"/>
          <a:stretch/>
        </p:blipFill>
        <p:spPr>
          <a:xfrm>
            <a:off x="10744200" y="3765600"/>
            <a:ext cx="685800" cy="685800"/>
          </a:xfrm>
          <a:prstGeom prst="rect">
            <a:avLst/>
          </a:prstGeom>
          <a:ln w="0">
            <a:noFill/>
          </a:ln>
        </p:spPr>
      </p:pic>
      <p:pic>
        <p:nvPicPr>
          <p:cNvPr id="106" name="" descr=""/>
          <p:cNvPicPr/>
          <p:nvPr/>
        </p:nvPicPr>
        <p:blipFill>
          <a:blip r:embed="rId3"/>
          <a:stretch/>
        </p:blipFill>
        <p:spPr>
          <a:xfrm>
            <a:off x="10850400" y="2827800"/>
            <a:ext cx="471240" cy="685800"/>
          </a:xfrm>
          <a:prstGeom prst="rect">
            <a:avLst/>
          </a:prstGeom>
          <a:ln w="0">
            <a:noFill/>
          </a:ln>
        </p:spPr>
      </p:pic>
      <p:sp>
        <p:nvSpPr>
          <p:cNvPr id="107" name=""/>
          <p:cNvSpPr/>
          <p:nvPr/>
        </p:nvSpPr>
        <p:spPr>
          <a:xfrm>
            <a:off x="5029200" y="1828800"/>
            <a:ext cx="5486400" cy="276120"/>
          </a:xfrm>
          <a:prstGeom prst="roundRect">
            <a:avLst>
              <a:gd name="adj" fmla="val 16667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08" name=""/>
          <p:cNvSpPr txBox="1"/>
          <p:nvPr/>
        </p:nvSpPr>
        <p:spPr>
          <a:xfrm>
            <a:off x="685800" y="3200400"/>
            <a:ext cx="16002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Software &amp; GUI</a:t>
            </a:r>
            <a:br>
              <a:rPr sz="1800"/>
            </a:b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Frameworks</a:t>
            </a:r>
            <a:endParaRPr b="1" lang="en-US" sz="1800" spc="-1" strike="noStrike">
              <a:solidFill>
                <a:srgbClr val="949494"/>
              </a:solidFill>
              <a:latin typeface="Arial"/>
            </a:endParaRPr>
          </a:p>
        </p:txBody>
      </p:sp>
      <p:sp>
        <p:nvSpPr>
          <p:cNvPr id="109" name=""/>
          <p:cNvSpPr txBox="1"/>
          <p:nvPr/>
        </p:nvSpPr>
        <p:spPr>
          <a:xfrm>
            <a:off x="685800" y="4829400"/>
            <a:ext cx="16002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Hardware</a:t>
            </a:r>
            <a:endParaRPr b="1" lang="en-US" sz="1800" spc="-1" strike="noStrike">
              <a:solidFill>
                <a:srgbClr val="949494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080000" y="22860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is the Oldest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QML is medium-old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by far the oldest GUI Framework (1995)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ist based on the programming Language C++ (1985)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Almost all Qt Touch-GUIs are programmed in QML (2011)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There is the option of programming in python instead of </a:t>
            </a:r>
            <a:r>
              <a:rPr b="0" lang="en-US" sz="3200" spc="-1" strike="noStrike">
                <a:latin typeface="Arial"/>
              </a:rPr>
              <a:t>C++ since 2019.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Changed Owner Multiple times</a:t>
            </a:r>
            <a:endParaRPr b="0" lang="en-US" sz="32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1991 – 2008 Trolltech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2008 – 2011 Nokia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2011 – 2014 Digia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2014 – Now The QtCompany</a:t>
            </a:r>
            <a:endParaRPr b="0" lang="en-US" sz="2400" spc="-1" strike="noStrike">
              <a:latin typeface="Arial"/>
            </a:endParaRPr>
          </a:p>
          <a:p>
            <a:pPr lvl="1" marL="864000" indent="0">
              <a:spcBef>
                <a:spcPts val="1134"/>
              </a:spcBef>
              <a:buNone/>
            </a:pPr>
            <a:endParaRPr b="0" lang="en-US" sz="2800" spc="-1" strike="noStrike">
              <a:latin typeface="Arial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9981720" y="4541400"/>
            <a:ext cx="1599840" cy="1173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Qt Program Architecture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457920" y="160020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Cross-Platform. (Windows, Linux, Mac,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(WinCE)</a:t>
            </a:r>
            <a:r>
              <a:rPr b="0" lang="en-US" sz="3200" spc="-1" strike="noStrike">
                <a:latin typeface="Arial"/>
              </a:rPr>
              <a:t>, QNX,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(VXWorks), (Integrity), (MCU)</a:t>
            </a:r>
            <a:r>
              <a:rPr b="0" lang="en-US" sz="3200" spc="-1" strike="noStrike">
                <a:latin typeface="Arial"/>
              </a:rPr>
              <a:t>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Libraries can perform almost all OperatingSystem Tasks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Network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Sound, Bluetooth, …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Device Access 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File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Drivers (CAN, Modbus, …) 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>
            <a:off x="5943600" y="5314320"/>
            <a:ext cx="4800600" cy="6858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Operating System (Windows, Linux, Mac)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5943600" y="4762080"/>
            <a:ext cx="4800600" cy="5522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5943600" y="4209840"/>
            <a:ext cx="4800600" cy="5522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8" name=""/>
          <p:cNvSpPr/>
          <p:nvPr/>
        </p:nvSpPr>
        <p:spPr>
          <a:xfrm>
            <a:off x="5943600" y="4209840"/>
            <a:ext cx="2514600" cy="552240"/>
          </a:xfrm>
          <a:prstGeom prst="rect">
            <a:avLst/>
          </a:prstGeom>
          <a:solidFill>
            <a:srgbClr val="fde9a9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5943600" y="4762080"/>
            <a:ext cx="4800600" cy="55224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5943600" y="3657600"/>
            <a:ext cx="4800600" cy="552240"/>
          </a:xfrm>
          <a:prstGeom prst="rect">
            <a:avLst/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QML UI-Programming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>
            <a:off x="8458200" y="4209840"/>
            <a:ext cx="2286000" cy="55224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QML Engine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>
            <a:off x="7086600" y="397080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"/>
          <p:cNvSpPr/>
          <p:nvPr/>
        </p:nvSpPr>
        <p:spPr>
          <a:xfrm>
            <a:off x="9642600" y="393480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"/>
          <p:cNvSpPr/>
          <p:nvPr/>
        </p:nvSpPr>
        <p:spPr>
          <a:xfrm>
            <a:off x="8458200" y="511992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"/>
          <p:cNvSpPr/>
          <p:nvPr/>
        </p:nvSpPr>
        <p:spPr>
          <a:xfrm>
            <a:off x="7315200" y="457200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Widgets on Desktop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228600" y="160020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1"/>
          <a:stretch/>
        </p:blipFill>
        <p:spPr>
          <a:xfrm>
            <a:off x="4991040" y="2021400"/>
            <a:ext cx="1599840" cy="1173600"/>
          </a:xfrm>
          <a:prstGeom prst="rect">
            <a:avLst/>
          </a:prstGeom>
          <a:ln w="0">
            <a:noFill/>
          </a:ln>
        </p:spPr>
      </p:pic>
      <p:sp>
        <p:nvSpPr>
          <p:cNvPr id="129" name=""/>
          <p:cNvSpPr txBox="1"/>
          <p:nvPr/>
        </p:nvSpPr>
        <p:spPr>
          <a:xfrm>
            <a:off x="6591240" y="4530600"/>
            <a:ext cx="991080" cy="727200"/>
          </a:xfrm>
          <a:prstGeom prst="rect">
            <a:avLst/>
          </a:prstGeom>
          <a:blipFill rotWithShape="0">
            <a:blip r:embed="rId2"/>
            <a:stretch/>
          </a:blipFill>
          <a:ln w="0">
            <a:noFill/>
          </a:ln>
        </p:spPr>
        <p:txBody>
          <a:bodyPr lIns="90000" rIns="90000" tIns="45000" bIns="45000" anchor="t" anchorCtr="1">
            <a:noAutofit/>
          </a:bodyPr>
          <a:p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0" name=""/>
          <p:cNvSpPr txBox="1"/>
          <p:nvPr/>
        </p:nvSpPr>
        <p:spPr>
          <a:xfrm>
            <a:off x="4056120" y="4536000"/>
            <a:ext cx="934920" cy="685800"/>
          </a:xfrm>
          <a:prstGeom prst="rect">
            <a:avLst/>
          </a:prstGeom>
          <a:blipFill rotWithShape="0">
            <a:blip r:embed="rId3"/>
            <a:stretch/>
          </a:blipFill>
          <a:ln w="0">
            <a:noFill/>
          </a:ln>
        </p:spPr>
        <p:txBody>
          <a:bodyPr lIns="90000" rIns="90000" tIns="45000" bIns="45000" anchor="t" anchorCtr="1">
            <a:noAutofit/>
          </a:bodyPr>
          <a:p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Widgets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31" name=""/>
          <p:cNvCxnSpPr>
            <a:stCxn id="128" idx="2"/>
            <a:endCxn id="130" idx="0"/>
          </p:cNvCxnSpPr>
          <p:nvPr/>
        </p:nvCxnSpPr>
        <p:spPr>
          <a:xfrm rot="5400000">
            <a:off x="4486320" y="3231720"/>
            <a:ext cx="1341360" cy="1267920"/>
          </a:xfrm>
          <a:prstGeom prst="bentConnector3">
            <a:avLst>
              <a:gd name="adj1" fmla="val 50013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132" name=""/>
          <p:cNvCxnSpPr>
            <a:stCxn id="128" idx="2"/>
            <a:endCxn id="129" idx="0"/>
          </p:cNvCxnSpPr>
          <p:nvPr/>
        </p:nvCxnSpPr>
        <p:spPr>
          <a:xfrm flipH="1" rot="16200000">
            <a:off x="5770800" y="3214800"/>
            <a:ext cx="1335960" cy="129600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33" name=""/>
          <p:cNvSpPr txBox="1"/>
          <p:nvPr/>
        </p:nvSpPr>
        <p:spPr>
          <a:xfrm>
            <a:off x="7027920" y="3393000"/>
            <a:ext cx="2684520" cy="91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Slower, Embedded Hardware, Touchscreen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4" name=""/>
          <p:cNvSpPr txBox="1"/>
          <p:nvPr/>
        </p:nvSpPr>
        <p:spPr>
          <a:xfrm>
            <a:off x="2514600" y="3393000"/>
            <a:ext cx="2684520" cy="91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Faster, Destkop PC, Mouse+Keyboard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/>
          </p:nvPr>
        </p:nvSpPr>
        <p:spPr>
          <a:xfrm>
            <a:off x="2743920" y="174060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1"/>
          <a:stretch/>
        </p:blipFill>
        <p:spPr>
          <a:xfrm>
            <a:off x="4984920" y="2197800"/>
            <a:ext cx="7130880" cy="4114800"/>
          </a:xfrm>
          <a:prstGeom prst="rect">
            <a:avLst/>
          </a:prstGeom>
          <a:ln w="0">
            <a:noFill/>
          </a:ln>
        </p:spPr>
      </p:pic>
      <p:sp>
        <p:nvSpPr>
          <p:cNvPr id="137" name=""/>
          <p:cNvSpPr txBox="1"/>
          <p:nvPr/>
        </p:nvSpPr>
        <p:spPr>
          <a:xfrm>
            <a:off x="10515600" y="445428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QGIS</a:t>
            </a:r>
            <a:endParaRPr b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8" name="" descr=""/>
          <p:cNvPicPr/>
          <p:nvPr/>
        </p:nvPicPr>
        <p:blipFill>
          <a:blip r:embed="rId2"/>
          <a:stretch/>
        </p:blipFill>
        <p:spPr>
          <a:xfrm>
            <a:off x="0" y="1657800"/>
            <a:ext cx="5190840" cy="4514400"/>
          </a:xfrm>
          <a:prstGeom prst="rect">
            <a:avLst/>
          </a:prstGeom>
          <a:ln w="0">
            <a:noFill/>
          </a:ln>
        </p:spPr>
      </p:pic>
      <p:pic>
        <p:nvPicPr>
          <p:cNvPr id="139" name="" descr=""/>
          <p:cNvPicPr/>
          <p:nvPr/>
        </p:nvPicPr>
        <p:blipFill>
          <a:blip r:embed="rId3"/>
          <a:stretch/>
        </p:blipFill>
        <p:spPr>
          <a:xfrm>
            <a:off x="3272400" y="3109680"/>
            <a:ext cx="4398480" cy="2833920"/>
          </a:xfrm>
          <a:prstGeom prst="rect">
            <a:avLst/>
          </a:prstGeom>
          <a:ln w="0">
            <a:noFill/>
          </a:ln>
        </p:spPr>
      </p:pic>
      <p:sp>
        <p:nvSpPr>
          <p:cNvPr id="140" name=""/>
          <p:cNvSpPr txBox="1"/>
          <p:nvPr/>
        </p:nvSpPr>
        <p:spPr>
          <a:xfrm>
            <a:off x="5943600" y="470988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VLC Player</a:t>
            </a:r>
            <a:endParaRPr b="1" lang="en-US" sz="1800" spc="-1" strike="noStrike">
              <a:solidFill>
                <a:srgbClr val="949494"/>
              </a:solidFill>
              <a:latin typeface="Arial"/>
            </a:endParaRPr>
          </a:p>
        </p:txBody>
      </p:sp>
      <p:sp>
        <p:nvSpPr>
          <p:cNvPr id="141" name=""/>
          <p:cNvSpPr txBox="1"/>
          <p:nvPr/>
        </p:nvSpPr>
        <p:spPr>
          <a:xfrm>
            <a:off x="1600200" y="331128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Widget Gallery</a:t>
            </a:r>
            <a:endParaRPr b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Widgets on Desktop</a:t>
            </a:r>
            <a:endParaRPr b="1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6400800" y="2057400"/>
            <a:ext cx="5714640" cy="3809520"/>
          </a:xfrm>
          <a:prstGeom prst="rect">
            <a:avLst/>
          </a:prstGeom>
          <a:ln w="0">
            <a:noFill/>
          </a:ln>
        </p:spPr>
      </p:pic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1" lang="en-US" sz="4400" spc="-1" strike="noStrike">
              <a:latin typeface="Arial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2"/>
          <a:stretch/>
        </p:blipFill>
        <p:spPr>
          <a:xfrm>
            <a:off x="228960" y="2476800"/>
            <a:ext cx="5943240" cy="2654640"/>
          </a:xfrm>
          <a:prstGeom prst="rect">
            <a:avLst/>
          </a:prstGeom>
          <a:ln w="0">
            <a:noFill/>
          </a:ln>
        </p:spPr>
      </p:pic>
      <p:sp>
        <p:nvSpPr>
          <p:cNvPr id="146" name=""/>
          <p:cNvSpPr txBox="1"/>
          <p:nvPr/>
        </p:nvSpPr>
        <p:spPr>
          <a:xfrm>
            <a:off x="1828800" y="4682880"/>
            <a:ext cx="25146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ffffff"/>
                </a:solidFill>
                <a:latin typeface="Arial"/>
              </a:rPr>
              <a:t>Hyundai Genesis Car</a:t>
            </a:r>
            <a:endParaRPr b="1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7" name="" descr=""/>
          <p:cNvPicPr/>
          <p:nvPr/>
        </p:nvPicPr>
        <p:blipFill>
          <a:blip r:embed="rId3"/>
          <a:stretch/>
        </p:blipFill>
        <p:spPr>
          <a:xfrm>
            <a:off x="4572000" y="2057400"/>
            <a:ext cx="3638880" cy="4343040"/>
          </a:xfrm>
          <a:prstGeom prst="rect">
            <a:avLst/>
          </a:prstGeom>
          <a:ln w="0">
            <a:noFill/>
          </a:ln>
        </p:spPr>
      </p:pic>
      <p:pic>
        <p:nvPicPr>
          <p:cNvPr id="148" name="" descr=""/>
          <p:cNvPicPr/>
          <p:nvPr/>
        </p:nvPicPr>
        <p:blipFill>
          <a:blip r:embed="rId4"/>
          <a:stretch/>
        </p:blipFill>
        <p:spPr>
          <a:xfrm>
            <a:off x="5227200" y="4572000"/>
            <a:ext cx="2316600" cy="1753560"/>
          </a:xfrm>
          <a:prstGeom prst="rect">
            <a:avLst/>
          </a:prstGeom>
          <a:ln w="0">
            <a:noFill/>
          </a:ln>
        </p:spPr>
      </p:pic>
      <p:sp>
        <p:nvSpPr>
          <p:cNvPr id="149" name=""/>
          <p:cNvSpPr txBox="1"/>
          <p:nvPr/>
        </p:nvSpPr>
        <p:spPr>
          <a:xfrm>
            <a:off x="5029200" y="6054120"/>
            <a:ext cx="3200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ffffff"/>
                </a:solidFill>
                <a:latin typeface="Arial"/>
              </a:rPr>
              <a:t>Braumeister Beer Brewing</a:t>
            </a:r>
            <a:endParaRPr b="1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"/>
          <p:cNvSpPr txBox="1"/>
          <p:nvPr/>
        </p:nvSpPr>
        <p:spPr>
          <a:xfrm>
            <a:off x="9829800" y="5569920"/>
            <a:ext cx="2286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Farming / Tractors</a:t>
            </a:r>
            <a:endParaRPr b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The Qt Embedded Programmer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Needs to know 2 Languages: C++ and QML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High-Performance Datahandling and Business Logic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Programmer will talk to the Backend-Programmer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Access and Pre-process Datasources, Inform Backend about Changes in Data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 – UI only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Programmer will talk to the Designer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Screens, Elements, Colors, Animations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C++ And QML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>
            <a:off x="1143000" y="2286000"/>
            <a:ext cx="2971800" cy="365760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//(C++)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InitializeSystem(…);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ReadMapData(…);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GetPosition(…);</a:t>
            </a:r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DisplayBrightness(…);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GetWeather(…);</a:t>
            </a:r>
            <a:br>
              <a:rPr sz="1800"/>
            </a:b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Update(…);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Reboot(…);</a:t>
            </a:r>
            <a:br>
              <a:rPr sz="1800"/>
            </a:b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157" name=""/>
          <p:cNvSpPr/>
          <p:nvPr/>
        </p:nvSpPr>
        <p:spPr>
          <a:xfrm>
            <a:off x="6858000" y="2286000"/>
            <a:ext cx="2971800" cy="36576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// QML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Window {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TitleBar {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Clock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MainMap {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ShipMarker{…}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BottomBar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    InfoLine{…}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}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Compile Process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On Desktop (all the time)</a:t>
            </a:r>
            <a:endParaRPr b="0" lang="en-US" sz="3200" spc="-1" strike="noStrike"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On Hardware (3x per day)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>
            <a:off x="1600200" y="25146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.h /.cpp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2" name=""/>
          <p:cNvSpPr/>
          <p:nvPr/>
        </p:nvSpPr>
        <p:spPr>
          <a:xfrm>
            <a:off x="3886200" y="25146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.qml</a:t>
            </a:r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(QML)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3" name=""/>
          <p:cNvSpPr/>
          <p:nvPr/>
        </p:nvSpPr>
        <p:spPr>
          <a:xfrm>
            <a:off x="2286000" y="4572000"/>
            <a:ext cx="1828800" cy="4572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Compiler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64" name=""/>
          <p:cNvCxnSpPr>
            <a:stCxn id="161" idx="2"/>
            <a:endCxn id="163" idx="0"/>
          </p:cNvCxnSpPr>
          <p:nvPr/>
        </p:nvCxnSpPr>
        <p:spPr>
          <a:xfrm flipH="1" rot="16200000">
            <a:off x="2343240" y="3714480"/>
            <a:ext cx="686160" cy="1028880"/>
          </a:xfrm>
          <a:prstGeom prst="bentConnector3">
            <a:avLst>
              <a:gd name="adj1" fmla="val 50026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165" name=""/>
          <p:cNvCxnSpPr>
            <a:stCxn id="162" idx="2"/>
            <a:endCxn id="163" idx="0"/>
          </p:cNvCxnSpPr>
          <p:nvPr/>
        </p:nvCxnSpPr>
        <p:spPr>
          <a:xfrm rot="5400000">
            <a:off x="3485880" y="3600360"/>
            <a:ext cx="686160" cy="1257840"/>
          </a:xfrm>
          <a:prstGeom prst="bentConnector3">
            <a:avLst>
              <a:gd name="adj1" fmla="val 50026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66" name=""/>
          <p:cNvSpPr/>
          <p:nvPr/>
        </p:nvSpPr>
        <p:spPr>
          <a:xfrm>
            <a:off x="2406600" y="5486400"/>
            <a:ext cx="1600200" cy="68580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Check on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Desktop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67" name=""/>
          <p:cNvCxnSpPr>
            <a:stCxn id="163" idx="2"/>
            <a:endCxn id="166" idx="0"/>
          </p:cNvCxnSpPr>
          <p:nvPr/>
        </p:nvCxnSpPr>
        <p:spPr>
          <a:xfrm flipH="1" rot="16200000">
            <a:off x="2974680" y="5254560"/>
            <a:ext cx="457560" cy="648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68" name=""/>
          <p:cNvSpPr/>
          <p:nvPr/>
        </p:nvSpPr>
        <p:spPr>
          <a:xfrm>
            <a:off x="7086600" y="22860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.h /.cpp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>
            <a:off x="9372600" y="22860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.qml</a:t>
            </a:r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(QML)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>
            <a:off x="8001000" y="4114800"/>
            <a:ext cx="1828800" cy="4572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Cross-Compiler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71" name=""/>
          <p:cNvCxnSpPr>
            <a:stCxn id="168" idx="2"/>
            <a:endCxn id="170" idx="0"/>
          </p:cNvCxnSpPr>
          <p:nvPr/>
        </p:nvCxnSpPr>
        <p:spPr>
          <a:xfrm flipH="1" rot="16200000">
            <a:off x="8058240" y="3257640"/>
            <a:ext cx="457560" cy="1257480"/>
          </a:xfrm>
          <a:prstGeom prst="bentConnector3">
            <a:avLst>
              <a:gd name="adj1" fmla="val 50078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172" name=""/>
          <p:cNvCxnSpPr>
            <a:stCxn id="169" idx="2"/>
            <a:endCxn id="170" idx="0"/>
          </p:cNvCxnSpPr>
          <p:nvPr/>
        </p:nvCxnSpPr>
        <p:spPr>
          <a:xfrm rot="5400000">
            <a:off x="9201240" y="3371760"/>
            <a:ext cx="457560" cy="1029240"/>
          </a:xfrm>
          <a:prstGeom prst="bentConnector3">
            <a:avLst>
              <a:gd name="adj1" fmla="val 50078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73" name=""/>
          <p:cNvSpPr/>
          <p:nvPr/>
        </p:nvSpPr>
        <p:spPr>
          <a:xfrm>
            <a:off x="8109000" y="5486400"/>
            <a:ext cx="1600200" cy="68580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Check on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Panel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4" name=""/>
          <p:cNvSpPr/>
          <p:nvPr/>
        </p:nvSpPr>
        <p:spPr>
          <a:xfrm>
            <a:off x="8915400" y="4572000"/>
            <a:ext cx="0" cy="1009440"/>
          </a:xfrm>
          <a:prstGeom prst="line">
            <a:avLst/>
          </a:prstGeom>
          <a:ln w="0">
            <a:solidFill>
              <a:srgbClr val="203864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Copy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10972800" y="3765600"/>
            <a:ext cx="914400" cy="1143000"/>
          </a:xfrm>
          <a:prstGeom prst="foldedCorner">
            <a:avLst>
              <a:gd name="adj" fmla="val 12500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Qt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SDK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76" name=""/>
          <p:cNvCxnSpPr>
            <a:stCxn id="175" idx="1"/>
            <a:endCxn id="170" idx="3"/>
          </p:cNvCxnSpPr>
          <p:nvPr/>
        </p:nvCxnSpPr>
        <p:spPr>
          <a:xfrm flipV="1" rot="10800000">
            <a:off x="9829440" y="4336920"/>
            <a:ext cx="1143360" cy="6480"/>
          </a:xfrm>
          <a:prstGeom prst="bentConnector3">
            <a:avLst>
              <a:gd name="adj1" fmla="val 49984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latin typeface="Arial"/>
              </a:rPr>
              <a:t>Interactive HelloWorld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At the End of this Presentation I will present a simple Hello World in all 3 Languages and show how the programming looks and feels like. </a:t>
            </a: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897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2022-10-06T20:18:09Z</dcterms:modified>
  <cp:revision>45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