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customXml/item1.xml" ContentType="application/xml"/>
  <Override PartName="/customXml/itemProps1.xml" ContentType="application/vnd.openxmlformats-officedocument.customXmlProperties+xml"/>
  <Override PartName="/customXml/item2.xml" ContentType="application/xml"/>
  <Override PartName="/customXml/_rels/item3.xml.rels" ContentType="application/vnd.openxmlformats-package.relationships+xml"/>
  <Override PartName="/customXml/_rels/item2.xml.rels" ContentType="application/vnd.openxmlformats-package.relationships+xml"/>
  <Override PartName="/customXml/_rels/item1.xml.rels" ContentType="application/vnd.openxmlformats-package.relationships+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ppt/presentation.xml" ContentType="application/vnd.openxmlformats-officedocument.presentationml.presentation.main+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_rels/presentation.xml.rels" ContentType="application/vnd.openxmlformats-package.relationships+xml"/>
  <Override PartName="/ppt/media/image1.png" ContentType="image/png"/>
  <Override PartName="/ppt/media/image2.png" ContentType="image/png"/>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_rels/slideLayout22.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17.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16.xml.rels" ContentType="application/vnd.openxmlformats-package.relationships+xml"/>
  <Override PartName="/ppt/slideLayouts/_rels/slideLayout18.xml.rels" ContentType="application/vnd.openxmlformats-package.relationships+xml"/>
  <Override PartName="/ppt/slideLayouts/_rels/slideLayout5.xml.rels" ContentType="application/vnd.openxmlformats-package.relationships+xml"/>
  <Override PartName="/ppt/slideLayouts/_rels/slideLayout13.xml.rels" ContentType="application/vnd.openxmlformats-package.relationships+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1.xml.rels" ContentType="application/vnd.openxmlformats-package.relationships+xml"/>
  <Override PartName="/ppt/slideLayouts/_rels/slideLayout14.xml.rels" ContentType="application/vnd.openxmlformats-package.relationships+xml"/>
  <Override PartName="/ppt/slideLayouts/_rels/slideLayout10.xml.rels" ContentType="application/vnd.openxmlformats-package.relationships+xml"/>
  <Override PartName="/ppt/slideLayouts/_rels/slideLayout24.xml.rels" ContentType="application/vnd.openxmlformats-package.relationships+xml"/>
  <Override PartName="/ppt/slideLayouts/_rels/slideLayout9.xml.rels" ContentType="application/vnd.openxmlformats-package.relationships+xml"/>
  <Override PartName="/ppt/slideLayouts/_rels/slideLayout23.xml.rels" ContentType="application/vnd.openxmlformats-package.relationships+xml"/>
  <Override PartName="/ppt/slideLayouts/_rels/slideLayout8.xml.rels" ContentType="application/vnd.openxmlformats-package.relationships+xml"/>
  <Override PartName="/ppt/slideLayouts/_rels/slideLayout15.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slideLayout6.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3.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presProps.xml" ContentType="application/vnd.openxmlformats-officedocument.presentationml.presProps+xml"/>
  <Override PartName="/ppt/slides/slide1.xml" ContentType="application/vnd.openxmlformats-officedocument.presentationml.slide+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3.xml.rels" ContentType="application/vnd.openxmlformats-package.relationships+xml"/>
  <Override PartName="/ppt/slides/_rels/slide5.xml.rels" ContentType="application/vnd.openxmlformats-package.relationships+xml"/>
  <Override PartName="/ppt/slides/_rels/slide2.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customXml" Target="../customXml/item2.xml"/><Relationship Id="rId6" Type="http://schemas.openxmlformats.org/officeDocument/2006/relationships/customXml" Target="../customXml/item3.xml"/><Relationship Id="rId7"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Lst>
  <p:sldSz cx="12192000" cy="68580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3"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1080000" y="792000"/>
            <a:ext cx="10320480" cy="300168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8"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2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24"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5"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2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32"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3"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4"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5"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6"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7"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p>
            <a:fld id="{4D5769F0-6850-4172-8D23-0455EE64C9B7}" type="slidenum">
              <a:t>&lt;#&gt;</a:t>
            </a:fld>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43"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
        <p:nvSpPr>
          <p:cNvPr id="4" name="PlaceHolder 3"/>
          <p:cNvSpPr>
            <a:spLocks noGrp="1"/>
          </p:cNvSpPr>
          <p:nvPr>
            <p:ph type="sldNum" idx="1"/>
          </p:nvPr>
        </p:nvSpPr>
        <p:spPr/>
        <p:txBody>
          <a:bodyPr/>
          <a:p>
            <a:fld id="{9CAE21FC-8A69-4EB8-BDA3-89B59D257955}" type="slidenum">
              <a:t>&lt;#&gt;</a:t>
            </a:fld>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4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 name="PlaceHolder 3"/>
          <p:cNvSpPr>
            <a:spLocks noGrp="1"/>
          </p:cNvSpPr>
          <p:nvPr>
            <p:ph type="sldNum" idx="1"/>
          </p:nvPr>
        </p:nvSpPr>
        <p:spPr/>
        <p:txBody>
          <a:bodyPr/>
          <a:p>
            <a:fld id="{23F0D4E1-FBFE-4314-BCA8-6DFEF23DFBB2}" type="slidenum">
              <a:t>&lt;#&gt;</a:t>
            </a:fld>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4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sldNum" idx="1"/>
          </p:nvPr>
        </p:nvSpPr>
        <p:spPr/>
        <p:txBody>
          <a:bodyPr/>
          <a:p>
            <a:fld id="{5AEF4658-384A-4305-8795-AED8341077A8}" type="slidenum">
              <a:t>&lt;#&gt;</a:t>
            </a:fld>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3" name="PlaceHolder 2"/>
          <p:cNvSpPr>
            <a:spLocks noGrp="1"/>
          </p:cNvSpPr>
          <p:nvPr>
            <p:ph type="sldNum" idx="1"/>
          </p:nvPr>
        </p:nvSpPr>
        <p:spPr/>
        <p:txBody>
          <a:bodyPr/>
          <a:p>
            <a:fld id="{E5DB444E-31C2-43F2-B208-6BBD2E4ACD99}" type="slidenum">
              <a:t>&lt;#&gt;</a:t>
            </a:fld>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1080000" y="792000"/>
            <a:ext cx="10320480" cy="3001680"/>
          </a:xfrm>
          <a:prstGeom prst="rect">
            <a:avLst/>
          </a:prstGeom>
          <a:noFill/>
          <a:ln w="0">
            <a:noFill/>
          </a:ln>
        </p:spPr>
        <p:txBody>
          <a:bodyPr lIns="0" rIns="0" tIns="0" bIns="0" anchor="ctr">
            <a:noAutofit/>
          </a:bodyPr>
          <a:p>
            <a:pPr algn="ctr"/>
            <a:endParaRPr b="0" lang="en-US" sz="3200" spc="-1" strike="noStrike">
              <a:latin typeface="Arial"/>
            </a:endParaRPr>
          </a:p>
        </p:txBody>
      </p:sp>
      <p:sp>
        <p:nvSpPr>
          <p:cNvPr id="3" name="PlaceHolder 2"/>
          <p:cNvSpPr>
            <a:spLocks noGrp="1"/>
          </p:cNvSpPr>
          <p:nvPr>
            <p:ph type="sldNum" idx="1"/>
          </p:nvPr>
        </p:nvSpPr>
        <p:spPr/>
        <p:txBody>
          <a:bodyPr/>
          <a:p>
            <a:fld id="{78DB5289-F600-49B9-8C0C-4D21E9F38255}" type="slidenum">
              <a:t>&lt;#&gt;</a:t>
            </a:fld>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5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1"/>
          </p:nvPr>
        </p:nvSpPr>
        <p:spPr/>
        <p:txBody>
          <a:bodyPr/>
          <a:p>
            <a:fld id="{17581AE7-664C-42BC-A035-270D7918AA0D}" type="slidenum">
              <a:t>&lt;#&gt;</a:t>
            </a:fld>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5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8"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1"/>
          </p:nvPr>
        </p:nvSpPr>
        <p:spPr/>
        <p:txBody>
          <a:bodyPr/>
          <a:p>
            <a:fld id="{69B61EE8-E395-4C68-B4DB-AC45CDC1809A}" type="slidenum">
              <a:t>&lt;#&gt;</a:t>
            </a:fld>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6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1"/>
          </p:nvPr>
        </p:nvSpPr>
        <p:spPr/>
        <p:txBody>
          <a:bodyPr/>
          <a:p>
            <a:fld id="{309764F2-ACC8-49C3-92DF-A19A4CAADF80}" type="slidenum">
              <a:t>&lt;#&gt;</a:t>
            </a:fld>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64"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5"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sldNum" idx="1"/>
          </p:nvPr>
        </p:nvSpPr>
        <p:spPr/>
        <p:txBody>
          <a:bodyPr/>
          <a:p>
            <a:fld id="{989C43AC-8993-4DF1-9F8D-00258831E605}" type="slidenum">
              <a:t>&lt;#&gt;</a:t>
            </a:fld>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6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 name="PlaceHolder 6"/>
          <p:cNvSpPr>
            <a:spLocks noGrp="1"/>
          </p:cNvSpPr>
          <p:nvPr>
            <p:ph type="sldNum" idx="1"/>
          </p:nvPr>
        </p:nvSpPr>
        <p:spPr/>
        <p:txBody>
          <a:bodyPr/>
          <a:p>
            <a:fld id="{5BDFB5D5-BB82-4975-B842-EF8611ED4082}" type="slidenum">
              <a:t>&lt;#&gt;</a:t>
            </a:fld>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72"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3"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4"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5"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6"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7"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 name="PlaceHolder 8"/>
          <p:cNvSpPr>
            <a:spLocks noGrp="1"/>
          </p:cNvSpPr>
          <p:nvPr>
            <p:ph type="sldNum" idx="1"/>
          </p:nvPr>
        </p:nvSpPr>
        <p:spPr/>
        <p:txBody>
          <a:bodyPr/>
          <a:p>
            <a:fld id="{D805F598-C1A5-4E2C-896B-0F0D5026E600}"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8" name="TextBox 5"/>
          <p:cNvSpPr/>
          <p:nvPr/>
        </p:nvSpPr>
        <p:spPr>
          <a:xfrm>
            <a:off x="955080" y="5982120"/>
            <a:ext cx="3787560" cy="1308600"/>
          </a:xfrm>
          <a:prstGeom prst="rect">
            <a:avLst/>
          </a:prstGeom>
          <a:noFill/>
          <a:ln w="0">
            <a:noFill/>
          </a:ln>
        </p:spPr>
        <p:style>
          <a:lnRef idx="0"/>
          <a:fillRef idx="0"/>
          <a:effectRef idx="0"/>
          <a:fontRef idx="minor"/>
        </p:style>
      </p:sp>
      <p:sp>
        <p:nvSpPr>
          <p:cNvPr id="39"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buNone/>
            </a:pPr>
            <a:r>
              <a:rPr b="0" lang="en-US" sz="1800" spc="-1" strike="noStrike">
                <a:latin typeface="Arial"/>
              </a:rPr>
              <a:t>Click to edit the title text format</a:t>
            </a:r>
            <a:endParaRPr b="0" lang="en-US" sz="1800" spc="-1" strike="noStrike">
              <a:latin typeface="Arial"/>
            </a:endParaRPr>
          </a:p>
        </p:txBody>
      </p:sp>
      <p:sp>
        <p:nvSpPr>
          <p:cNvPr id="40" name="PlaceHolder 2"/>
          <p:cNvSpPr>
            <a:spLocks noGrp="1"/>
          </p:cNvSpPr>
          <p:nvPr>
            <p:ph type="sldNum" idx="1"/>
          </p:nvPr>
        </p:nvSpPr>
        <p:spPr>
          <a:xfrm>
            <a:off x="5880600" y="6161040"/>
            <a:ext cx="719280" cy="364320"/>
          </a:xfrm>
          <a:prstGeom prst="rect">
            <a:avLst/>
          </a:prstGeom>
          <a:noFill/>
          <a:ln w="0">
            <a:noFill/>
          </a:ln>
        </p:spPr>
        <p:txBody>
          <a:bodyPr lIns="90000" rIns="90000" tIns="0" bIns="0" anchor="b">
            <a:noAutofit/>
          </a:bodyPr>
          <a:lstStyle>
            <a:lvl1pPr indent="0" algn="ctr">
              <a:lnSpc>
                <a:spcPct val="100000"/>
              </a:lnSpc>
              <a:buNone/>
              <a:tabLst>
                <a:tab algn="l" pos="0"/>
              </a:tabLst>
              <a:defRPr b="0" lang="fr-FR" sz="1200" spc="-1" strike="noStrike">
                <a:solidFill>
                  <a:srgbClr val="b2b2b2"/>
                </a:solidFill>
                <a:latin typeface="Open Sans"/>
              </a:defRPr>
            </a:lvl1pPr>
          </a:lstStyle>
          <a:p>
            <a:pPr indent="0" algn="ctr">
              <a:lnSpc>
                <a:spcPct val="100000"/>
              </a:lnSpc>
              <a:buNone/>
              <a:tabLst>
                <a:tab algn="l" pos="0"/>
              </a:tabLst>
            </a:pPr>
            <a:fld id="{EF502358-3FA9-4F46-B197-D2E6DD6741A7}" type="slidenum">
              <a:rPr b="0" lang="fr-FR" sz="1200" spc="-1" strike="noStrike">
                <a:solidFill>
                  <a:srgbClr val="b2b2b2"/>
                </a:solidFill>
                <a:latin typeface="Open Sans"/>
              </a:rPr>
              <a:t>&lt;number&gt;</a:t>
            </a:fld>
            <a:endParaRPr b="0" lang="en-US" sz="1200" spc="-1" strike="noStrike">
              <a:latin typeface="Times New Roman"/>
            </a:endParaRPr>
          </a:p>
        </p:txBody>
      </p:sp>
      <p:sp>
        <p:nvSpPr>
          <p:cNvPr id="41" name="PlaceHolder 3"/>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MasterSp="0">
  <p:cSld>
    <p:spTree>
      <p:nvGrpSpPr>
        <p:cNvPr id="1" name=""/>
        <p:cNvGrpSpPr/>
        <p:nvPr/>
      </p:nvGrpSpPr>
      <p:grpSpPr>
        <a:xfrm>
          <a:off x="0" y="0"/>
          <a:ext cx="0" cy="0"/>
          <a:chOff x="0" y="0"/>
          <a:chExt cx="0" cy="0"/>
        </a:xfrm>
      </p:grpSpPr>
      <p:sp>
        <p:nvSpPr>
          <p:cNvPr id="78" name="PlaceHolder 1"/>
          <p:cNvSpPr>
            <a:spLocks noGrp="1"/>
          </p:cNvSpPr>
          <p:nvPr>
            <p:ph type="title"/>
          </p:nvPr>
        </p:nvSpPr>
        <p:spPr>
          <a:xfrm>
            <a:off x="2124000" y="2971800"/>
            <a:ext cx="7944480" cy="915840"/>
          </a:xfrm>
          <a:prstGeom prst="rect">
            <a:avLst/>
          </a:prstGeom>
          <a:noFill/>
          <a:ln w="0">
            <a:noFill/>
          </a:ln>
        </p:spPr>
        <p:txBody>
          <a:bodyPr lIns="0" rIns="0" tIns="72000" bIns="0" anchor="t">
            <a:noAutofit/>
          </a:bodyPr>
          <a:p>
            <a:pPr indent="0">
              <a:lnSpc>
                <a:spcPct val="90000"/>
              </a:lnSpc>
              <a:buNone/>
              <a:tabLst>
                <a:tab algn="l" pos="0"/>
              </a:tabLst>
            </a:pPr>
            <a:r>
              <a:rPr b="1" lang="en-US" sz="3600" spc="-1" strike="noStrike">
                <a:solidFill>
                  <a:srgbClr val="000000"/>
                </a:solidFill>
                <a:latin typeface="Open Sans Semibold"/>
                <a:ea typeface="Open Sans Semibold"/>
              </a:rPr>
              <a:t>GIS HMI </a:t>
            </a:r>
            <a:r>
              <a:rPr b="0" lang="en-US" sz="3600" spc="-1" strike="noStrike">
                <a:solidFill>
                  <a:srgbClr val="000000"/>
                </a:solidFill>
                <a:latin typeface="Open Sans Semibold"/>
                <a:ea typeface="Open Sans Semibold"/>
              </a:rPr>
              <a:t>Embedded Aspects </a:t>
            </a:r>
            <a:endParaRPr b="0" lang="en-US" sz="3600" spc="-1" strike="noStrike">
              <a:latin typeface="Arial"/>
            </a:endParaRPr>
          </a:p>
        </p:txBody>
      </p:sp>
      <p:sp>
        <p:nvSpPr>
          <p:cNvPr id="79" name="PlaceHolder 2"/>
          <p:cNvSpPr>
            <a:spLocks noGrp="1"/>
          </p:cNvSpPr>
          <p:nvPr>
            <p:ph type="subTitle"/>
          </p:nvPr>
        </p:nvSpPr>
        <p:spPr>
          <a:xfrm>
            <a:off x="2124000" y="4140000"/>
            <a:ext cx="7944480" cy="539280"/>
          </a:xfrm>
          <a:prstGeom prst="rect">
            <a:avLst/>
          </a:prstGeom>
          <a:noFill/>
          <a:ln w="0">
            <a:noFill/>
          </a:ln>
        </p:spPr>
        <p:txBody>
          <a:bodyPr lIns="0" rIns="0" tIns="0" bIns="0" anchor="t">
            <a:noAutofit/>
          </a:bodyPr>
          <a:p>
            <a:pPr indent="0">
              <a:lnSpc>
                <a:spcPct val="90000"/>
              </a:lnSpc>
              <a:spcBef>
                <a:spcPts val="1001"/>
              </a:spcBef>
              <a:buNone/>
              <a:tabLst>
                <a:tab algn="l" pos="0"/>
              </a:tabLst>
            </a:pPr>
            <a:r>
              <a:rPr b="0" lang="en-US" sz="2100" spc="-1" strike="noStrike" u="sng">
                <a:solidFill>
                  <a:srgbClr val="0077c8"/>
                </a:solidFill>
                <a:uFillTx/>
                <a:latin typeface="Open Sans Light"/>
                <a:ea typeface="Open Sans Light"/>
              </a:rPr>
              <a:t>KSOE</a:t>
            </a:r>
            <a:r>
              <a:rPr b="0" lang="en-US" sz="2100" spc="-1" strike="noStrike">
                <a:solidFill>
                  <a:srgbClr val="0077c8"/>
                </a:solidFill>
                <a:latin typeface="Open Sans Light"/>
                <a:ea typeface="Open Sans Light"/>
              </a:rPr>
              <a:t>, Korea</a:t>
            </a:r>
            <a:br>
              <a:rPr sz="2100"/>
            </a:br>
            <a:br>
              <a:rPr sz="2100"/>
            </a:br>
            <a:r>
              <a:rPr b="0" lang="en-US" sz="2100" spc="-1" strike="noStrike">
                <a:solidFill>
                  <a:srgbClr val="0077c8"/>
                </a:solidFill>
                <a:latin typeface="Open Sans Light"/>
                <a:ea typeface="Open Sans Light"/>
              </a:rPr>
              <a:t>CHRISTOPH Sterz</a:t>
            </a:r>
            <a:endParaRPr b="0" lang="en-US" sz="21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r>
              <a:rPr b="1" lang="en-US" sz="4400" spc="-1" strike="noStrike">
                <a:latin typeface="Arial"/>
              </a:rPr>
              <a:t>Contents</a:t>
            </a:r>
            <a:endParaRPr b="1" lang="en-US" sz="4400" spc="-1" strike="noStrike">
              <a:latin typeface="Arial"/>
            </a:endParaRPr>
          </a:p>
        </p:txBody>
      </p:sp>
      <p:sp>
        <p:nvSpPr>
          <p:cNvPr id="81" name="PlaceHolder 2"/>
          <p:cNvSpPr>
            <a:spLocks noGrp="1"/>
          </p:cNvSpPr>
          <p:nvPr>
            <p:ph/>
          </p:nvPr>
        </p:nvSpPr>
        <p:spPr>
          <a:xfrm>
            <a:off x="609480" y="1604520"/>
            <a:ext cx="10972440" cy="3977280"/>
          </a:xfrm>
          <a:prstGeom prst="rect">
            <a:avLst/>
          </a:prstGeom>
          <a:noFill/>
          <a:ln w="0">
            <a:noFill/>
          </a:ln>
        </p:spPr>
        <p:txBody>
          <a:bodyPr lIns="0" rIns="0" tIns="0" bIns="0" anchor="t">
            <a:normAutofit fontScale="86000"/>
          </a:bodyPr>
          <a:p>
            <a:pPr marL="432000" indent="0">
              <a:spcBef>
                <a:spcPts val="1417"/>
              </a:spcBef>
              <a:buNone/>
            </a:pP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A Typical Embedded Project</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On Embedded Do not forget: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Virtual Keyboard</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Performance</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Updates</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Translations</a:t>
            </a:r>
            <a:endParaRPr b="0" lang="en-US" sz="2800" spc="-1" strike="noStrike">
              <a:latin typeface="Arial"/>
            </a:endParaRPr>
          </a:p>
          <a:p>
            <a:pPr marL="432000" indent="-324000">
              <a:spcBef>
                <a:spcPts val="1417"/>
              </a:spcBef>
              <a:buClr>
                <a:srgbClr val="000000"/>
              </a:buClr>
              <a:buSzPct val="45000"/>
              <a:buFont typeface="Wingdings" charset="2"/>
              <a:buChar char=""/>
            </a:pPr>
            <a:r>
              <a:rPr b="1" lang="en-US" sz="3200" spc="-1" strike="noStrike">
                <a:solidFill>
                  <a:srgbClr val="2cee0e"/>
                </a:solidFill>
                <a:latin typeface="Arial"/>
              </a:rPr>
              <a:t>LiveSession</a:t>
            </a:r>
            <a:r>
              <a:rPr b="0" lang="en-US" sz="3200" spc="-1" strike="noStrike">
                <a:latin typeface="Arial"/>
              </a:rPr>
              <a:t>: Deploying  Qt | Flutter | Slint – to an Embedded board</a:t>
            </a:r>
            <a:endParaRPr b="0" lang="en-US" sz="3200" spc="-1" strike="noStrike">
              <a:latin typeface="Arial"/>
            </a:endParaRPr>
          </a:p>
          <a:p>
            <a:pPr marL="432000" indent="0">
              <a:spcBef>
                <a:spcPts val="1417"/>
              </a:spcBef>
              <a:buNone/>
            </a:pP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r>
              <a:rPr b="1" lang="en-US" sz="4400" spc="-1" strike="noStrike">
                <a:latin typeface="Arial"/>
              </a:rPr>
              <a:t>Typical Embedded Project</a:t>
            </a:r>
            <a:endParaRPr b="1" lang="en-US" sz="4400" spc="-1" strike="noStrike">
              <a:latin typeface="Arial"/>
            </a:endParaRPr>
          </a:p>
        </p:txBody>
      </p:sp>
      <p:sp>
        <p:nvSpPr>
          <p:cNvPr id="83" name="PlaceHolder 2"/>
          <p:cNvSpPr>
            <a:spLocks noGrp="1"/>
          </p:cNvSpPr>
          <p:nvPr>
            <p:ph/>
          </p:nvPr>
        </p:nvSpPr>
        <p:spPr>
          <a:xfrm>
            <a:off x="914400" y="1604520"/>
            <a:ext cx="10667520" cy="3977280"/>
          </a:xfrm>
          <a:prstGeom prst="rect">
            <a:avLst/>
          </a:prstGeom>
          <a:noFill/>
          <a:ln w="0">
            <a:noFill/>
          </a:ln>
        </p:spPr>
        <p:txBody>
          <a:bodyPr lIns="0" rIns="0" tIns="0" bIns="0" anchor="t">
            <a:normAutofit fontScale="82000"/>
          </a:bodyPr>
          <a:p>
            <a:pPr marL="432000" indent="0">
              <a:spcBef>
                <a:spcPts val="1417"/>
              </a:spcBef>
              <a:buNone/>
            </a:pPr>
            <a:r>
              <a:rPr b="1" lang="en-US" sz="3200" spc="-1" strike="noStrike">
                <a:latin typeface="Arial"/>
              </a:rPr>
              <a:t>1. Planning and Certification </a:t>
            </a:r>
            <a:endParaRPr b="0" lang="en-US" sz="32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The Company must make sure the products they have are legal and can </a:t>
            </a:r>
            <a:r>
              <a:rPr b="0" lang="en-US" sz="3200" spc="-1" strike="noStrike">
                <a:latin typeface="Arial"/>
              </a:rPr>
              <a:t>be sold in the target market </a:t>
            </a:r>
            <a:endParaRPr b="0" lang="en-US" sz="3200" spc="-1" strike="noStrike">
              <a:latin typeface="Arial"/>
            </a:endParaRPr>
          </a:p>
          <a:p>
            <a:pPr marL="432000" indent="0">
              <a:spcBef>
                <a:spcPts val="1417"/>
              </a:spcBef>
              <a:buNone/>
            </a:pPr>
            <a:r>
              <a:rPr b="1" lang="en-US" sz="3200" spc="-1" strike="noStrike">
                <a:latin typeface="Arial"/>
              </a:rPr>
              <a:t>2. Hardware Planning before Software</a:t>
            </a:r>
            <a:endParaRPr b="0" lang="en-US" sz="32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Number Of Products defines Price, defines Hardware-Savings per piece, </a:t>
            </a:r>
            <a:r>
              <a:rPr b="0" lang="en-US" sz="3200" spc="-1" strike="noStrike">
                <a:latin typeface="Arial"/>
              </a:rPr>
              <a:t>If High Numbers, Software cost drops relatively, cheaper Hardware is </a:t>
            </a:r>
            <a:r>
              <a:rPr b="0" lang="en-US" sz="3200" spc="-1" strike="noStrike">
                <a:latin typeface="Arial"/>
              </a:rPr>
              <a:t>used and more is spent on Software</a:t>
            </a:r>
            <a:endParaRPr b="0" lang="en-US" sz="3200" spc="-1" strike="noStrike">
              <a:latin typeface="Arial"/>
            </a:endParaRPr>
          </a:p>
          <a:p>
            <a:pPr indent="0">
              <a:spcBef>
                <a:spcPts val="1417"/>
              </a:spcBef>
              <a:buNone/>
            </a:pPr>
            <a:r>
              <a:rPr b="0" lang="en-US" sz="3200" spc="-1" strike="noStrike">
                <a:solidFill>
                  <a:srgbClr val="808080"/>
                </a:solidFill>
                <a:latin typeface="Arial"/>
              </a:rPr>
              <a:t>(One Customer, 30Milion Devices, very cheap HW, every 1000KRW saved </a:t>
            </a:r>
            <a:r>
              <a:rPr b="0" lang="en-US" sz="3200" spc="-1" strike="noStrike">
                <a:solidFill>
                  <a:srgbClr val="808080"/>
                </a:solidFill>
                <a:latin typeface="Arial"/>
              </a:rPr>
              <a:t>per device are 30.000.000.000 KRW saved in the project!)</a:t>
            </a:r>
            <a:endParaRPr b="0" lang="en-US" sz="3200" spc="-1" strike="noStrike">
              <a:latin typeface="Arial"/>
            </a:endParaRPr>
          </a:p>
          <a:p>
            <a:pPr marL="432000" indent="0">
              <a:spcBef>
                <a:spcPts val="1417"/>
              </a:spcBef>
              <a:buNone/>
            </a:pP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r>
              <a:rPr b="1" lang="en-US" sz="4400" spc="-1" strike="noStrike">
                <a:latin typeface="Arial"/>
              </a:rPr>
              <a:t>Typical Embedded Project</a:t>
            </a:r>
            <a:endParaRPr b="1" lang="en-US" sz="4400" spc="-1" strike="noStrike">
              <a:latin typeface="Arial"/>
            </a:endParaRPr>
          </a:p>
        </p:txBody>
      </p:sp>
      <p:sp>
        <p:nvSpPr>
          <p:cNvPr id="85" name="PlaceHolder 2"/>
          <p:cNvSpPr>
            <a:spLocks noGrp="1"/>
          </p:cNvSpPr>
          <p:nvPr>
            <p:ph/>
          </p:nvPr>
        </p:nvSpPr>
        <p:spPr>
          <a:xfrm>
            <a:off x="914400" y="1604520"/>
            <a:ext cx="10667520" cy="3977280"/>
          </a:xfrm>
          <a:prstGeom prst="rect">
            <a:avLst/>
          </a:prstGeom>
          <a:noFill/>
          <a:ln w="0">
            <a:noFill/>
          </a:ln>
        </p:spPr>
        <p:txBody>
          <a:bodyPr lIns="0" rIns="0" tIns="0" bIns="0" anchor="t">
            <a:normAutofit fontScale="78000"/>
          </a:bodyPr>
          <a:p>
            <a:pPr marL="432000" indent="0">
              <a:spcBef>
                <a:spcPts val="1417"/>
              </a:spcBef>
              <a:buNone/>
            </a:pPr>
            <a:r>
              <a:rPr b="1" lang="en-US" sz="3200" spc="-1" strike="noStrike">
                <a:latin typeface="Arial"/>
              </a:rPr>
              <a:t>3. Start of  Software-Development: Not enough Hardware</a:t>
            </a:r>
            <a:endParaRPr b="0" lang="en-US" sz="32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Usually there are not enough test machines for the whole team at the start. So the team works on Desktop Simulator only.</a:t>
            </a:r>
            <a:endParaRPr b="0" lang="en-US" sz="3200" spc="-1" strike="noStrike">
              <a:latin typeface="Arial"/>
            </a:endParaRPr>
          </a:p>
          <a:p>
            <a:pPr marL="432000" indent="0">
              <a:spcBef>
                <a:spcPts val="1417"/>
              </a:spcBef>
              <a:buNone/>
            </a:pPr>
            <a:r>
              <a:rPr b="1" lang="en-US" sz="3200" spc="-1" strike="noStrike">
                <a:latin typeface="Arial"/>
              </a:rPr>
              <a:t>4. Management sees Product for the first Time </a:t>
            </a:r>
            <a:endParaRPr b="0" lang="en-US" sz="32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On Embedded that means UI changes come now. → Visual Items were planned to small for touchscreens, Items get bigger, less free Space. </a:t>
            </a:r>
            <a:endParaRPr b="0" lang="en-US" sz="3200" spc="-1" strike="noStrike">
              <a:latin typeface="Arial"/>
            </a:endParaRPr>
          </a:p>
          <a:p>
            <a:pPr marL="432000" indent="0">
              <a:spcBef>
                <a:spcPts val="1417"/>
              </a:spcBef>
              <a:buNone/>
            </a:pPr>
            <a:r>
              <a:rPr b="1" lang="en-US" sz="3200" spc="-1" strike="noStrike">
                <a:latin typeface="Arial"/>
              </a:rPr>
              <a:t>5. Towards Start of Production (SOP)</a:t>
            </a:r>
            <a:endParaRPr b="0" lang="en-US" sz="32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All Software-Parts come together on the Hardware: Performance becomes problematic, ← programmers do “dirty hacks”.</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r>
              <a:rPr b="1" lang="en-US" sz="4400" spc="-1" strike="noStrike">
                <a:latin typeface="Arial"/>
              </a:rPr>
              <a:t>Typical Embedded Project</a:t>
            </a:r>
            <a:endParaRPr b="1" lang="en-US" sz="4400" spc="-1" strike="noStrike">
              <a:latin typeface="Arial"/>
            </a:endParaRPr>
          </a:p>
        </p:txBody>
      </p:sp>
      <p:sp>
        <p:nvSpPr>
          <p:cNvPr id="87" name="PlaceHolder 2"/>
          <p:cNvSpPr>
            <a:spLocks noGrp="1"/>
          </p:cNvSpPr>
          <p:nvPr>
            <p:ph/>
          </p:nvPr>
        </p:nvSpPr>
        <p:spPr>
          <a:xfrm>
            <a:off x="914400" y="1604520"/>
            <a:ext cx="10667520" cy="3977280"/>
          </a:xfrm>
          <a:prstGeom prst="rect">
            <a:avLst/>
          </a:prstGeom>
          <a:noFill/>
          <a:ln w="0">
            <a:noFill/>
          </a:ln>
        </p:spPr>
        <p:txBody>
          <a:bodyPr lIns="0" rIns="0" tIns="0" bIns="0" anchor="t">
            <a:normAutofit fontScale="92000"/>
          </a:bodyPr>
          <a:p>
            <a:pPr marL="432000" indent="0">
              <a:spcBef>
                <a:spcPts val="1417"/>
              </a:spcBef>
              <a:buNone/>
            </a:pPr>
            <a:r>
              <a:rPr b="1" lang="en-US" sz="3200" spc="-1" strike="noStrike">
                <a:latin typeface="Arial"/>
              </a:rPr>
              <a:t>6. Hardware in the Field</a:t>
            </a:r>
            <a:endParaRPr b="0" lang="en-US" sz="32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There will be crashes at the customer, It is important that Users will have  some way of reporting errors. Phonecall is the worst, Crashreport is the best. </a:t>
            </a:r>
            <a:endParaRPr b="0" lang="en-US" sz="3200" spc="-1" strike="noStrike">
              <a:latin typeface="Arial"/>
            </a:endParaRPr>
          </a:p>
          <a:p>
            <a:pPr marL="432000" indent="0">
              <a:spcBef>
                <a:spcPts val="1417"/>
              </a:spcBef>
              <a:buNone/>
            </a:pPr>
            <a:r>
              <a:rPr b="1" lang="en-US" sz="3200" spc="-1" strike="noStrike">
                <a:latin typeface="Arial"/>
              </a:rPr>
              <a:t>7. End Of Life</a:t>
            </a:r>
            <a:endParaRPr b="0" lang="en-US" sz="32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For some projects, it is possible that the Software is removed from the Market (e.g. legal Requirements, Own newer Product,…) Think if you have this situation, and how to react to it.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1080000" y="792000"/>
            <a:ext cx="10320480" cy="647280"/>
          </a:xfrm>
          <a:prstGeom prst="rect">
            <a:avLst/>
          </a:prstGeom>
          <a:noFill/>
          <a:ln w="0">
            <a:noFill/>
          </a:ln>
        </p:spPr>
        <p:txBody>
          <a:bodyPr lIns="0" rIns="0" tIns="0" bIns="0" anchor="ctr">
            <a:noAutofit/>
          </a:bodyPr>
          <a:p>
            <a:pPr indent="0" algn="ctr">
              <a:buNone/>
            </a:pPr>
            <a:r>
              <a:rPr b="1" lang="en-US" sz="4400" spc="-1" strike="noStrike">
                <a:latin typeface="Arial"/>
              </a:rPr>
              <a:t>Performance</a:t>
            </a:r>
            <a:endParaRPr b="1" lang="en-US" sz="4400" spc="-1" strike="noStrike">
              <a:latin typeface="Arial"/>
            </a:endParaRPr>
          </a:p>
        </p:txBody>
      </p:sp>
      <p:sp>
        <p:nvSpPr>
          <p:cNvPr id="89" name="PlaceHolder 2"/>
          <p:cNvSpPr>
            <a:spLocks noGrp="1"/>
          </p:cNvSpPr>
          <p:nvPr>
            <p:ph/>
          </p:nvPr>
        </p:nvSpPr>
        <p:spPr>
          <a:xfrm>
            <a:off x="609480" y="1604520"/>
            <a:ext cx="10972440" cy="3977280"/>
          </a:xfrm>
          <a:prstGeom prst="rect">
            <a:avLst/>
          </a:prstGeom>
          <a:noFill/>
          <a:ln w="0">
            <a:noFill/>
          </a:ln>
        </p:spPr>
        <p:txBody>
          <a:bodyPr lIns="0" rIns="0" tIns="0" bIns="0" anchor="t">
            <a:normAutofit fontScale="99000"/>
          </a:bodyPr>
          <a:p>
            <a:pPr marL="216000" indent="-216000">
              <a:spcBef>
                <a:spcPts val="1417"/>
              </a:spcBef>
              <a:buClr>
                <a:srgbClr val="000000"/>
              </a:buClr>
              <a:buSzPct val="45000"/>
              <a:buFont typeface="Wingdings" charset="2"/>
              <a:buChar char=""/>
            </a:pPr>
            <a:r>
              <a:rPr b="0" lang="en-US" sz="3200" spc="-1" strike="noStrike">
                <a:latin typeface="Arial"/>
              </a:rPr>
              <a:t>Performance defines your companies face towards your users more </a:t>
            </a:r>
            <a:r>
              <a:rPr b="0" lang="en-US" sz="3200" spc="-1" strike="noStrike">
                <a:latin typeface="Arial"/>
              </a:rPr>
              <a:t>than the UI-design!</a:t>
            </a:r>
            <a:endParaRPr b="0" lang="en-US" sz="32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In the flight to Korea, our Inflight-Entertainmentsystem was very slow, I </a:t>
            </a:r>
            <a:r>
              <a:rPr b="0" lang="en-US" sz="3200" spc="-1" strike="noStrike">
                <a:latin typeface="Arial"/>
              </a:rPr>
              <a:t>do not understand Korean, but I understood my neighbors talking all </a:t>
            </a:r>
            <a:r>
              <a:rPr b="0" lang="en-US" sz="3200" spc="-1" strike="noStrike">
                <a:latin typeface="Arial"/>
              </a:rPr>
              <a:t>the time about the Airline Lufthansa, pointing at the very slow screen.</a:t>
            </a:r>
            <a:endParaRPr b="0" lang="en-US" sz="3200" spc="-1" strike="noStrike">
              <a:latin typeface="Arial"/>
            </a:endParaRPr>
          </a:p>
          <a:p>
            <a:pPr lvl="1" marL="432000" indent="-216000">
              <a:spcBef>
                <a:spcPts val="1134"/>
              </a:spcBef>
              <a:buClr>
                <a:srgbClr val="000000"/>
              </a:buClr>
              <a:buSzPct val="45000"/>
              <a:buFont typeface="Wingdings" charset="2"/>
              <a:buChar char=""/>
            </a:pPr>
            <a:r>
              <a:rPr b="0" lang="en-US" sz="2800" spc="-1" strike="noStrike">
                <a:solidFill>
                  <a:srgbClr val="2cee0e"/>
                </a:solidFill>
                <a:latin typeface="Arial"/>
              </a:rPr>
              <a:t>Fast feels easy</a:t>
            </a:r>
            <a:r>
              <a:rPr b="0" lang="en-US" sz="2800" spc="-1" strike="noStrike">
                <a:latin typeface="Arial"/>
              </a:rPr>
              <a:t>, even if its complex.</a:t>
            </a:r>
            <a:endParaRPr b="0" lang="en-US" sz="2800" spc="-1" strike="noStrike">
              <a:latin typeface="Arial"/>
            </a:endParaRPr>
          </a:p>
          <a:p>
            <a:pPr lvl="1" marL="432000" indent="-216000">
              <a:spcBef>
                <a:spcPts val="1134"/>
              </a:spcBef>
              <a:buClr>
                <a:srgbClr val="000000"/>
              </a:buClr>
              <a:buSzPct val="45000"/>
              <a:buFont typeface="Wingdings" charset="2"/>
              <a:buChar char=""/>
            </a:pPr>
            <a:r>
              <a:rPr b="0" lang="en-US" sz="2800" spc="-1" strike="noStrike">
                <a:solidFill>
                  <a:srgbClr val="fc5c00"/>
                </a:solidFill>
                <a:latin typeface="Arial"/>
              </a:rPr>
              <a:t>Slow feels hard</a:t>
            </a:r>
            <a:r>
              <a:rPr b="0" lang="en-US" sz="2800" spc="-1" strike="noStrike">
                <a:latin typeface="Arial"/>
              </a:rPr>
              <a:t>, even if only 3 UI screens exist.</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1080000" y="490680"/>
            <a:ext cx="10320480" cy="1250280"/>
          </a:xfrm>
          <a:prstGeom prst="rect">
            <a:avLst/>
          </a:prstGeom>
          <a:noFill/>
          <a:ln w="0">
            <a:noFill/>
          </a:ln>
        </p:spPr>
        <p:txBody>
          <a:bodyPr lIns="0" rIns="0" tIns="0" bIns="0" anchor="ctr">
            <a:noAutofit/>
          </a:bodyPr>
          <a:p>
            <a:pPr indent="0" algn="ctr">
              <a:buNone/>
            </a:pPr>
            <a:r>
              <a:rPr b="1" lang="en-US" sz="4400" spc="-1" strike="noStrike">
                <a:latin typeface="Arial"/>
              </a:rPr>
              <a:t>Touchscreen Special1: Virtual Keyboard</a:t>
            </a:r>
            <a:endParaRPr b="1" lang="en-US" sz="4400" spc="-1" strike="noStrike">
              <a:latin typeface="Arial"/>
            </a:endParaRPr>
          </a:p>
        </p:txBody>
      </p:sp>
      <p:sp>
        <p:nvSpPr>
          <p:cNvPr id="91"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marL="216000" indent="0">
              <a:spcBef>
                <a:spcPts val="1417"/>
              </a:spcBef>
              <a:buNone/>
            </a:pPr>
            <a:endParaRPr b="0" lang="en-US" sz="32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On Touchscreens, we need a Virtual Keyboard to enter text.</a:t>
            </a:r>
            <a:endParaRPr b="0" lang="en-US" sz="3200" spc="-1" strike="noStrike">
              <a:latin typeface="Arial"/>
            </a:endParaRPr>
          </a:p>
          <a:p>
            <a:pPr lvl="1" marL="432000" indent="-216000">
              <a:spcBef>
                <a:spcPts val="1134"/>
              </a:spcBef>
              <a:buClr>
                <a:srgbClr val="000000"/>
              </a:buClr>
              <a:buSzPct val="45000"/>
              <a:buFont typeface="Wingdings" charset="2"/>
              <a:buChar char=""/>
            </a:pPr>
            <a:r>
              <a:rPr b="0" lang="en-US" sz="2800" spc="-1" strike="noStrike">
                <a:latin typeface="Arial"/>
              </a:rPr>
              <a:t>Touch Keyboards are hard to build</a:t>
            </a:r>
            <a:endParaRPr b="0" lang="en-US" sz="2800" spc="-1" strike="noStrike">
              <a:latin typeface="Arial"/>
            </a:endParaRPr>
          </a:p>
          <a:p>
            <a:pPr lvl="1" marL="432000" indent="-216000">
              <a:spcBef>
                <a:spcPts val="1134"/>
              </a:spcBef>
              <a:buClr>
                <a:srgbClr val="000000"/>
              </a:buClr>
              <a:buSzPct val="45000"/>
              <a:buFont typeface="Wingdings" charset="2"/>
              <a:buChar char=""/>
            </a:pPr>
            <a:r>
              <a:rPr b="0" lang="en-US" sz="2800" spc="-1" strike="noStrike">
                <a:latin typeface="Arial"/>
              </a:rPr>
              <a:t>Input Methods for Hangul need to be existing.</a:t>
            </a:r>
            <a:endParaRPr b="0" lang="en-US" sz="2800" spc="-1" strike="noStrike">
              <a:latin typeface="Arial"/>
            </a:endParaRPr>
          </a:p>
          <a:p>
            <a:pPr marL="216000" indent="-216000">
              <a:spcBef>
                <a:spcPts val="1417"/>
              </a:spcBef>
              <a:buClr>
                <a:srgbClr val="000000"/>
              </a:buClr>
              <a:buSzPct val="45000"/>
              <a:buFont typeface="Wingdings" charset="2"/>
              <a:buChar char=""/>
            </a:pPr>
            <a:r>
              <a:rPr b="0" lang="en-US" sz="3200" spc="-1" strike="noStrike">
                <a:latin typeface="Arial"/>
              </a:rPr>
              <a:t>The Keyboard has about 100 Buttons and can become the Performance Problem #1 in Loading the Application </a:t>
            </a:r>
            <a:endParaRPr b="0" lang="en-US" sz="3200" spc="-1" strike="noStrike">
              <a:latin typeface="Arial"/>
            </a:endParaRPr>
          </a:p>
          <a:p>
            <a:pPr lvl="1" marL="432000" indent="-216000">
              <a:spcBef>
                <a:spcPts val="1134"/>
              </a:spcBef>
              <a:buClr>
                <a:srgbClr val="000000"/>
              </a:buClr>
              <a:buSzPct val="45000"/>
              <a:buFont typeface="Wingdings" charset="2"/>
              <a:buChar char=""/>
            </a:pPr>
            <a:r>
              <a:rPr b="0" lang="en-US" sz="2800" spc="-1" strike="noStrike">
                <a:latin typeface="Arial"/>
              </a:rPr>
              <a:t>Always try to load the Keyboard as late as possible!</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PlaceHolder 1"/>
          <p:cNvSpPr>
            <a:spLocks noGrp="1"/>
          </p:cNvSpPr>
          <p:nvPr>
            <p:ph type="title"/>
          </p:nvPr>
        </p:nvSpPr>
        <p:spPr>
          <a:xfrm>
            <a:off x="1080000" y="490680"/>
            <a:ext cx="10320480" cy="1250280"/>
          </a:xfrm>
          <a:prstGeom prst="rect">
            <a:avLst/>
          </a:prstGeom>
          <a:noFill/>
          <a:ln w="0">
            <a:noFill/>
          </a:ln>
        </p:spPr>
        <p:txBody>
          <a:bodyPr lIns="0" rIns="0" tIns="0" bIns="0" anchor="ctr">
            <a:noAutofit/>
          </a:bodyPr>
          <a:p>
            <a:pPr indent="0" algn="ctr">
              <a:buNone/>
            </a:pPr>
            <a:r>
              <a:rPr b="1" lang="en-US" sz="4400" spc="-1" strike="noStrike">
                <a:latin typeface="Arial"/>
              </a:rPr>
              <a:t>Hands On: Qt | Flutter | Slint</a:t>
            </a:r>
            <a:br>
              <a:rPr sz="4400"/>
            </a:br>
            <a:r>
              <a:rPr b="1" lang="en-US" sz="4400" spc="-1" strike="noStrike">
                <a:latin typeface="Arial"/>
              </a:rPr>
              <a:t>on Embedded Boards</a:t>
            </a:r>
            <a:endParaRPr b="1" lang="en-US" sz="4400" spc="-1" strike="noStrike">
              <a:latin typeface="Arial"/>
            </a:endParaRPr>
          </a:p>
        </p:txBody>
      </p:sp>
      <p:sp>
        <p:nvSpPr>
          <p:cNvPr id="9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marL="432000" indent="0">
              <a:spcBef>
                <a:spcPts val="1417"/>
              </a:spcBef>
              <a:buNone/>
            </a:pP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I will show you what is needed to move all Software to an Embedded Board for Qt | Flutter | Slint</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I used the IMX6 SabreSD Board, which is most similar to the KSOE X2 Board that I could find</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Expect about 1 Engineer-Day to setup the right Deployment Pipeline</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_rels/item2.xml.rels><?xml version="1.0" encoding="UTF-8"?>
<Relationships xmlns="http://schemas.openxmlformats.org/package/2006/relationships"><Relationship Id="rId1" Type="http://schemas.openxmlformats.org/officeDocument/2006/relationships/customXmlProps" Target="itemProps2.xml"/>
</Relationships>
</file>

<file path=customXml/_rels/item3.xml.rels><?xml version="1.0" encoding="UTF-8"?>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F5BAE174AC5948BA31D87D41230C55" ma:contentTypeVersion="2" ma:contentTypeDescription="Create a new document." ma:contentTypeScope="" ma:versionID="a30d9fb80f8d899ba312ca820e3969db">
  <xsd:schema xmlns:xsd="http://www.w3.org/2001/XMLSchema" xmlns:xs="http://www.w3.org/2001/XMLSchema" xmlns:p="http://schemas.microsoft.com/office/2006/metadata/properties" xmlns:ns3="9cc3c07a-63d7-487a-881b-32482cde9923" targetNamespace="http://schemas.microsoft.com/office/2006/metadata/properties" ma:root="true" ma:fieldsID="9436574338cfde7cf2cddb32a9fe960a" ns3:_="">
    <xsd:import namespace="9cc3c07a-63d7-487a-881b-32482cde9923"/>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c3c07a-63d7-487a-881b-32482cde99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53B6F72-03D6-4F29-A74E-A6A5C6FD6B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c3c07a-63d7-487a-881b-32482cde99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16C07E-09C8-4E20-8ED3-D65CC4342CCF}">
  <ds:schemaRefs>
    <ds:schemaRef ds:uri="http://schemas.microsoft.com/sharepoint/v3/contenttype/forms"/>
  </ds:schemaRefs>
</ds:datastoreItem>
</file>

<file path=customXml/itemProps3.xml><?xml version="1.0" encoding="utf-8"?>
<ds:datastoreItem xmlns:ds="http://schemas.openxmlformats.org/officeDocument/2006/customXml" ds:itemID="{0F7E4923-0EE5-4CE1-8BD6-F8117CAD72BA}">
  <ds:schemaRefs>
    <ds:schemaRef ds:uri="http://purl.org/dc/elements/1.1/"/>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9cc3c07a-63d7-487a-881b-32482cde992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KDAB-Presentation-16-9</Template>
  <TotalTime>3655</TotalTime>
  <Application>LibreOffice/7.4.1.2$Linux_X86_64 LibreOffice_project/40$Build-2</Application>
  <AppVersion>15.0000</AppVersion>
  <Words>718</Words>
  <Paragraphs>313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2022-09-05T15:21:58Z</dcterms:created>
  <dc:creator>Nicolas Arnaud-Cormos</dc:creator>
  <dc:description/>
  <dc:language>en-US</dc:language>
  <cp:lastModifiedBy/>
  <dcterms:modified xsi:type="dcterms:W3CDTF">2022-10-09T15:47:41Z</dcterms:modified>
  <cp:revision>47</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0x010100D8F5BAE174AC5948BA31D87D41230C55</vt:lpwstr>
  </property>
  <property fmtid="{D5CDD505-2E9C-101B-9397-08002B2CF9AE}" pid="3" name="PresentationFormat">
    <vt:lpwstr>Widescreen</vt:lpwstr>
  </property>
  <property fmtid="{D5CDD505-2E9C-101B-9397-08002B2CF9AE}" pid="4" name="Slides">
    <vt:i4>13</vt:i4>
  </property>
</Properties>
</file>