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6AC56C-B01A-4130-9C6B-B29AAEE608FD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666BFD-BF4E-41AA-9BCF-2DC4408DDB57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29A44AD-F041-40FF-9E41-3B3337CC6674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29D431-3116-4F82-BA97-BC35C6E668A1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28056C6-E38D-4A74-BDB4-89BEB80F3E08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B74898-50BD-4BB3-8BDE-69FE7BFCEE40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1A57F9-8CE2-45AC-A28C-ACE73439EA19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EBA0049-7A34-4289-9861-6F7ED06C1C8F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5398201-6F60-4FD5-A952-293C6EBC7591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4A8F4A-6E1C-49C7-9B09-FAA7B932E2C0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5A9A6F-A433-408B-BC40-E0F6E9B6A752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88593F-90C9-4841-9D3F-488E5B2D94EC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4377074-1CD2-4721-891D-FD8726CD5E1E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6297D96-2609-4518-A050-921E38C17424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AC8C95D-4103-445F-B5AC-EEC361A0D83D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E938A01-5FD5-4E69-BEF7-10980A1B776A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08C7BB6-4B57-4D84-8288-0D1754B7E0EC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39A6F05-EA10-4469-B0BA-4CE3F8A854D4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FD06BFB-C339-4891-818D-EDFA24870918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1EFAEC3-423C-42A9-9B23-7B171EC28D13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4BFC18E-DC44-4DDC-BA7F-81B84D69D781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8F7C242-4911-42FE-80AB-D233625C6694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6EA9ED0-91E5-4632-84E6-E891A5ACFCA8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F0AB046-2CEB-485A-8BAA-A0EF302321F4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756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756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ftr" idx="1"/>
          </p:nvPr>
        </p:nvSpPr>
        <p:spPr>
          <a:xfrm>
            <a:off x="792000" y="6156360"/>
            <a:ext cx="4114080" cy="358920"/>
          </a:xfrm>
          <a:prstGeom prst="rect">
            <a:avLst/>
          </a:prstGeom>
          <a:noFill/>
          <a:ln w="0">
            <a:noFill/>
          </a:ln>
        </p:spPr>
        <p:txBody>
          <a:bodyPr lIns="0" rIns="90000" tIns="4500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2"/>
          </p:nvPr>
        </p:nvSpPr>
        <p:spPr>
          <a:xfrm>
            <a:off x="5880600" y="6161040"/>
            <a:ext cx="719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11BE3E17-581A-47EC-BF73-C6100347E5CF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5"/>
          <p:cNvSpPr/>
          <p:nvPr/>
        </p:nvSpPr>
        <p:spPr>
          <a:xfrm>
            <a:off x="955080" y="5982120"/>
            <a:ext cx="378648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ftr" idx="3"/>
          </p:nvPr>
        </p:nvSpPr>
        <p:spPr>
          <a:xfrm>
            <a:off x="792000" y="6156360"/>
            <a:ext cx="4113000" cy="357840"/>
          </a:xfrm>
          <a:prstGeom prst="rect">
            <a:avLst/>
          </a:prstGeom>
          <a:noFill/>
          <a:ln w="0">
            <a:noFill/>
          </a:ln>
        </p:spPr>
        <p:txBody>
          <a:bodyPr lIns="0" rIns="90000" tIns="4500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 idx="4"/>
          </p:nvPr>
        </p:nvSpPr>
        <p:spPr>
          <a:xfrm>
            <a:off x="5880600" y="6161040"/>
            <a:ext cx="7182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A0A4A410-16C5-4C00-A23B-623947B9769D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48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GIS HMI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MODERNIZATION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480" cy="53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: Rounded Corners 33"/>
          <p:cNvSpPr/>
          <p:nvPr/>
        </p:nvSpPr>
        <p:spPr>
          <a:xfrm>
            <a:off x="2417400" y="1583280"/>
            <a:ext cx="19238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화요일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TUE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3" name="Rectangle: Rounded Corners 6"/>
          <p:cNvSpPr/>
          <p:nvPr/>
        </p:nvSpPr>
        <p:spPr>
          <a:xfrm>
            <a:off x="4343400" y="1583280"/>
            <a:ext cx="18842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수요일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WED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4" name="Rectangle: Rounded Corners 7"/>
          <p:cNvSpPr/>
          <p:nvPr/>
        </p:nvSpPr>
        <p:spPr>
          <a:xfrm>
            <a:off x="6229800" y="1600200"/>
            <a:ext cx="19976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목요일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THU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5" name="Rectangle: Rounded Corners 8"/>
          <p:cNvSpPr/>
          <p:nvPr/>
        </p:nvSpPr>
        <p:spPr>
          <a:xfrm>
            <a:off x="8229600" y="1600200"/>
            <a:ext cx="18266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금요일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FRI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fr-FR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Detailed Workshop Agenda – Overview</a:t>
            </a:r>
            <a:endParaRPr b="0" lang="en-US" sz="3200" spc="-1" strike="noStrike">
              <a:latin typeface="Arial"/>
            </a:endParaRPr>
          </a:p>
        </p:txBody>
      </p:sp>
      <p:cxnSp>
        <p:nvCxnSpPr>
          <p:cNvPr id="127" name="Straight Arrow Connector 2"/>
          <p:cNvCxnSpPr/>
          <p:nvPr/>
        </p:nvCxnSpPr>
        <p:spPr>
          <a:xfrm>
            <a:off x="1688040" y="5019120"/>
            <a:ext cx="9064440" cy="2520"/>
          </a:xfrm>
          <a:prstGeom prst="straightConnector1">
            <a:avLst/>
          </a:prstGeom>
          <a:ln w="0">
            <a:solidFill>
              <a:srgbClr val="4472c4"/>
            </a:solidFill>
            <a:tailEnd len="med" type="triangle" w="med"/>
          </a:ln>
        </p:spPr>
      </p:cxnSp>
      <p:sp>
        <p:nvSpPr>
          <p:cNvPr id="128" name="Rectangle: Rounded Corners 9"/>
          <p:cNvSpPr/>
          <p:nvPr/>
        </p:nvSpPr>
        <p:spPr>
          <a:xfrm>
            <a:off x="914400" y="1720800"/>
            <a:ext cx="9370440" cy="15980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Morning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&amp; 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9" name="Rectangle 1"/>
          <p:cNvSpPr/>
          <p:nvPr/>
        </p:nvSpPr>
        <p:spPr>
          <a:xfrm>
            <a:off x="2417400" y="2153160"/>
            <a:ext cx="1923840" cy="116568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Introduction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to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30" name="Rectangle: Rounded Corners 10"/>
          <p:cNvSpPr/>
          <p:nvPr/>
        </p:nvSpPr>
        <p:spPr>
          <a:xfrm>
            <a:off x="914400" y="3431160"/>
            <a:ext cx="9370440" cy="15138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Afternoon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1" name="Rectangle 2"/>
          <p:cNvSpPr/>
          <p:nvPr/>
        </p:nvSpPr>
        <p:spPr>
          <a:xfrm>
            <a:off x="2417400" y="3429000"/>
            <a:ext cx="1923840" cy="151596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Embedded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GUI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Development</a:t>
            </a: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Other Existing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GIS Applications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2" name="Rectangle 3"/>
          <p:cNvSpPr/>
          <p:nvPr/>
        </p:nvSpPr>
        <p:spPr>
          <a:xfrm>
            <a:off x="8229240" y="4572000"/>
            <a:ext cx="1826640" cy="37296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Decision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3" name="Rectangle 4"/>
          <p:cNvSpPr/>
          <p:nvPr/>
        </p:nvSpPr>
        <p:spPr>
          <a:xfrm>
            <a:off x="2417400" y="1828800"/>
            <a:ext cx="1923840" cy="32220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Welcome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4" name="Rectangle 5"/>
          <p:cNvSpPr/>
          <p:nvPr/>
        </p:nvSpPr>
        <p:spPr>
          <a:xfrm>
            <a:off x="4343760" y="3429000"/>
            <a:ext cx="1884240" cy="151596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Reviewing the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Existing KSOE GIS Application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(Panel &amp; Web)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5" name="Rectangle 6"/>
          <p:cNvSpPr/>
          <p:nvPr/>
        </p:nvSpPr>
        <p:spPr>
          <a:xfrm>
            <a:off x="6229080" y="1828800"/>
            <a:ext cx="1998720" cy="14900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Identifying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Needs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and Work Items 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the Modernization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6" name="Rectangle 7"/>
          <p:cNvSpPr/>
          <p:nvPr/>
        </p:nvSpPr>
        <p:spPr>
          <a:xfrm>
            <a:off x="6229800" y="3429000"/>
            <a:ext cx="1997640" cy="151596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Presenting and Comparing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the POC Implementation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PC &amp; Embedded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7" name="Rectangle 8"/>
          <p:cNvSpPr/>
          <p:nvPr/>
        </p:nvSpPr>
        <p:spPr>
          <a:xfrm>
            <a:off x="8229600" y="1828800"/>
            <a:ext cx="1826640" cy="14900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solidFill>
              <a:srgbClr val="ed4c05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Comparison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of the 3 GUI Frameworks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KSOE GIS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8" name="Rectangle 9"/>
          <p:cNvSpPr/>
          <p:nvPr/>
        </p:nvSpPr>
        <p:spPr>
          <a:xfrm>
            <a:off x="8229600" y="3429000"/>
            <a:ext cx="1826640" cy="114120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HighLevel Plan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new GIS,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NextSteps KSOE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9" name="Rectangle 11"/>
          <p:cNvSpPr/>
          <p:nvPr/>
        </p:nvSpPr>
        <p:spPr>
          <a:xfrm>
            <a:off x="10573200" y="3886200"/>
            <a:ext cx="1311840" cy="6836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Info: More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0" name="Rectangle 24"/>
          <p:cNvSpPr/>
          <p:nvPr/>
        </p:nvSpPr>
        <p:spPr>
          <a:xfrm>
            <a:off x="10573200" y="2971800"/>
            <a:ext cx="1311840" cy="68364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All Hands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1" name="Rectangle 25"/>
          <p:cNvSpPr/>
          <p:nvPr/>
        </p:nvSpPr>
        <p:spPr>
          <a:xfrm>
            <a:off x="10573200" y="2057400"/>
            <a:ext cx="1311840" cy="6836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Input: Less 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2" name="Rectangle 26"/>
          <p:cNvSpPr/>
          <p:nvPr/>
        </p:nvSpPr>
        <p:spPr>
          <a:xfrm>
            <a:off x="4342680" y="1828800"/>
            <a:ext cx="1883880" cy="14900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Advanced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 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8073000" y="3221280"/>
            <a:ext cx="2128320" cy="1863720"/>
          </a:xfrm>
          <a:prstGeom prst="roundRect">
            <a:avLst>
              <a:gd name="adj" fmla="val 16667"/>
            </a:avLst>
          </a:prstGeom>
          <a:noFill/>
          <a:ln w="54720">
            <a:solidFill>
              <a:srgbClr val="3465a4"/>
            </a:solidFill>
            <a:round/>
          </a:ln>
          <a:effectLst>
            <a:outerShdw blurRad="0" dir="2700000" dist="101823" rotWithShape="0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BE6FA7E-D0FF-4C00-B12C-F7E8C3872E27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689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2022-10-10T05:06:18Z</dcterms:modified>
  <cp:revision>41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