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840" cy="30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0519CD-B179-426A-9F74-229B9A62D2F9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93D604-37D1-49E8-ABC8-12A60342337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4A4E65-36ED-4A98-AB05-051646CF2AB4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51B75D-3A76-42DB-8D07-F48895F83D6B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09DAB5-4060-46C1-8F7E-B69DA952B58C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840" cy="30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879588-2079-498D-B88F-F9D0975FB2AD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023756-AF3C-44ED-9CA6-249B8F54BFDB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C6E4AD1-27F9-44E2-AE83-B2F9E559A1E9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71779A-F155-4C62-86B9-72FEB834659E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4DD4F1-053E-48FD-AD3C-0FECD1797198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855153-623E-4765-9E06-F8376A7CE5D7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C15DB8-D364-4E45-9E41-804CCA647DF2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3D14DCE-D281-4022-A88C-0651DA7725A7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7E81B85-1EA6-426B-9C80-970E3539F64B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6D22449-97EE-4C3E-ADF3-29FBD726ADA2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7532740-BDCA-4763-9101-F4754E329B87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74090FA-06CA-49FA-A75D-82FA5D0D1647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840" cy="30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97FFEB8-EC07-4B96-A68B-6E25BACCC81F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17655EF-04C8-441A-AF6E-0A280C8F8A14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F8C3DC0-F444-4F98-A8E8-726C6016DAD1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D19F3B8-7FF6-45D3-B735-95369DF42C77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98B8BF4-088D-4B8E-9797-47A2D005A8C4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4637EC6-BEF0-46CE-A9C5-C8E50F987A65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E6C0109-5681-4061-B80C-33290C4F997C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92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2124000" y="2808360"/>
            <a:ext cx="7944840" cy="10796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Click to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edit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Master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title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style</a:t>
            </a:r>
            <a:endParaRPr b="0" lang="en-US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1080000" y="5418000"/>
            <a:ext cx="5171040" cy="7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000000"/>
                </a:solidFill>
                <a:latin typeface="Open Sans Light"/>
                <a:ea typeface="Open Sans Light"/>
              </a:rPr>
              <a:t>Click to add name and mail</a:t>
            </a:r>
            <a:endParaRPr b="0" lang="en-US" sz="22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92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Click to </a:t>
            </a: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edit </a:t>
            </a: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Master </a:t>
            </a: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title </a:t>
            </a: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style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ftr" idx="1"/>
          </p:nvPr>
        </p:nvSpPr>
        <p:spPr>
          <a:xfrm>
            <a:off x="792000" y="6156360"/>
            <a:ext cx="4114440" cy="359280"/>
          </a:xfrm>
          <a:prstGeom prst="rect">
            <a:avLst/>
          </a:prstGeom>
          <a:noFill/>
          <a:ln w="0">
            <a:noFill/>
          </a:ln>
        </p:spPr>
        <p:txBody>
          <a:bodyPr lIns="0" bIns="0" anchor="b">
            <a:noAutofit/>
          </a:bodyPr>
          <a:lstStyle>
            <a:lvl1pPr indent="0"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9640" cy="364680"/>
          </a:xfrm>
          <a:prstGeom prst="rect">
            <a:avLst/>
          </a:prstGeom>
          <a:noFill/>
          <a:ln w="0">
            <a:noFill/>
          </a:ln>
        </p:spPr>
        <p:txBody>
          <a:bodyPr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fld id="{B33F262E-25A1-4548-B1CE-8028FE8B0EC9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Open Sans"/>
              </a:rPr>
              <a:t>Click to edit the outline text </a:t>
            </a:r>
            <a:r>
              <a:rPr b="0" lang="en-US" sz="2800" spc="-1" strike="noStrike">
                <a:solidFill>
                  <a:srgbClr val="000000"/>
                </a:solidFill>
                <a:latin typeface="Open Sans"/>
              </a:rPr>
              <a:t>format</a:t>
            </a:r>
            <a:endParaRPr b="0" lang="en-US" sz="2800" spc="-1" strike="noStrike">
              <a:solidFill>
                <a:srgbClr val="000000"/>
              </a:solidFill>
              <a:latin typeface="Open San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Open Sans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Open San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Open Sans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Open San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</a:rPr>
              <a:t>Seventh Outline </a:t>
            </a:r>
            <a:r>
              <a:rPr b="0" lang="en-US" sz="2000" spc="-1" strike="noStrike">
                <a:solidFill>
                  <a:srgbClr val="000000"/>
                </a:solidFill>
                <a:latin typeface="Open Sans"/>
              </a:rPr>
              <a:t>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5"/>
          <p:cNvSpPr/>
          <p:nvPr/>
        </p:nvSpPr>
        <p:spPr>
          <a:xfrm>
            <a:off x="955080" y="5982120"/>
            <a:ext cx="378792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Click to edit Master title style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080000" y="1530360"/>
            <a:ext cx="10320840" cy="453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Open Sans"/>
                <a:ea typeface="Open Sans"/>
              </a:rPr>
              <a:t>Click to edit Master text styles</a:t>
            </a:r>
            <a:endParaRPr b="0" lang="en-US" sz="2400" spc="-1" strike="noStrike">
              <a:solidFill>
                <a:srgbClr val="000000"/>
              </a:solidFill>
              <a:latin typeface="Open Sans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  <a:ea typeface="Open Sans"/>
              </a:rPr>
              <a:t>Second 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Open Sans"/>
                <a:ea typeface="Open San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Open Sans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Open Sans"/>
                <a:ea typeface="Open San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Open Sans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Open Sans"/>
                <a:ea typeface="Open San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ftr" idx="3"/>
          </p:nvPr>
        </p:nvSpPr>
        <p:spPr>
          <a:xfrm>
            <a:off x="792000" y="6198840"/>
            <a:ext cx="4114440" cy="359280"/>
          </a:xfrm>
          <a:prstGeom prst="rect">
            <a:avLst/>
          </a:prstGeom>
          <a:noFill/>
          <a:ln w="0">
            <a:noFill/>
          </a:ln>
        </p:spPr>
        <p:txBody>
          <a:bodyPr lIns="0" bIns="0" anchor="b">
            <a:noAutofit/>
          </a:bodyPr>
          <a:lstStyle>
            <a:lvl1pPr indent="0"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sldNum" idx="4"/>
          </p:nvPr>
        </p:nvSpPr>
        <p:spPr>
          <a:xfrm>
            <a:off x="5880600" y="6161760"/>
            <a:ext cx="719640" cy="364680"/>
          </a:xfrm>
          <a:prstGeom prst="rect">
            <a:avLst/>
          </a:prstGeom>
          <a:noFill/>
          <a:ln w="0">
            <a:noFill/>
          </a:ln>
        </p:spPr>
        <p:txBody>
          <a:bodyPr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fld id="{2407889F-1337-449A-9DC9-66D84B28F035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840" cy="91620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GIS HMI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MODERNIZATION</a:t>
            </a:r>
            <a:endParaRPr b="1" lang="en-US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840" cy="53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solidFill>
                <a:srgbClr val="0077c8"/>
              </a:solidFill>
              <a:latin typeface="Open Sans Light"/>
              <a:ea typeface="Open Sans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: Rounded Corners 33"/>
          <p:cNvSpPr/>
          <p:nvPr/>
        </p:nvSpPr>
        <p:spPr>
          <a:xfrm>
            <a:off x="2417400" y="1583280"/>
            <a:ext cx="1926000" cy="40500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</a:rPr>
              <a:t>화요일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TUE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" name="Rectangle: Rounded Corners 37"/>
          <p:cNvSpPr/>
          <p:nvPr/>
        </p:nvSpPr>
        <p:spPr>
          <a:xfrm>
            <a:off x="4343400" y="1583280"/>
            <a:ext cx="1886400" cy="40500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</a:rPr>
              <a:t>수요일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WED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5" name="Rectangle: Rounded Corners 39"/>
          <p:cNvSpPr/>
          <p:nvPr/>
        </p:nvSpPr>
        <p:spPr>
          <a:xfrm>
            <a:off x="6229800" y="1600200"/>
            <a:ext cx="1999800" cy="40500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</a:rPr>
              <a:t>목요일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THU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6" name="Rectangle: Rounded Corners 41"/>
          <p:cNvSpPr/>
          <p:nvPr/>
        </p:nvSpPr>
        <p:spPr>
          <a:xfrm>
            <a:off x="8229600" y="1600200"/>
            <a:ext cx="1828800" cy="40500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</a:rPr>
              <a:t>금요일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FRI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840" cy="64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fr-FR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Detailed Workshop Agenda – Overview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28" name="Straight Arrow Connector 8"/>
          <p:cNvCxnSpPr/>
          <p:nvPr/>
        </p:nvCxnSpPr>
        <p:spPr>
          <a:xfrm>
            <a:off x="1688040" y="5019120"/>
            <a:ext cx="9062280" cy="360"/>
          </a:xfrm>
          <a:prstGeom prst="straightConnector1">
            <a:avLst/>
          </a:prstGeom>
          <a:ln>
            <a:solidFill>
              <a:srgbClr val="4472c4"/>
            </a:solidFill>
            <a:tailEnd len="med" type="triangle" w="med"/>
          </a:ln>
        </p:spPr>
      </p:cxnSp>
      <p:sp>
        <p:nvSpPr>
          <p:cNvPr id="129" name="Rectangle: Rounded Corners 54"/>
          <p:cNvSpPr/>
          <p:nvPr/>
        </p:nvSpPr>
        <p:spPr>
          <a:xfrm>
            <a:off x="914400" y="1720800"/>
            <a:ext cx="9372600" cy="16002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Morning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&amp; 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Rectangle 96"/>
          <p:cNvSpPr/>
          <p:nvPr/>
        </p:nvSpPr>
        <p:spPr>
          <a:xfrm>
            <a:off x="2417400" y="2153160"/>
            <a:ext cx="1926000" cy="116784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r>
              <a:rPr b="1" lang="en-US" sz="1800" spc="-1" strike="noStrike">
                <a:latin typeface="Arial"/>
              </a:rPr>
              <a:t>Introduction</a:t>
            </a:r>
            <a:r>
              <a:rPr b="0" lang="en-US" sz="1800" spc="-1" strike="noStrike">
                <a:latin typeface="Arial"/>
              </a:rPr>
              <a:t> to 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Flutter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31" name="Rectangle: Rounded Corners 50"/>
          <p:cNvSpPr/>
          <p:nvPr/>
        </p:nvSpPr>
        <p:spPr>
          <a:xfrm>
            <a:off x="914400" y="3431160"/>
            <a:ext cx="9372600" cy="15159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Afternoon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2" name="Rectangle 86"/>
          <p:cNvSpPr/>
          <p:nvPr/>
        </p:nvSpPr>
        <p:spPr>
          <a:xfrm>
            <a:off x="2417400" y="3429000"/>
            <a:ext cx="1926000" cy="151812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Embedded</a:t>
            </a:r>
            <a:r>
              <a:rPr b="0" lang="en-US" sz="1800" spc="-1" strike="noStrike">
                <a:latin typeface="Arial"/>
              </a:rPr>
              <a:t> GUI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Development</a:t>
            </a:r>
            <a:br>
              <a:rPr sz="1800"/>
            </a:br>
            <a:br>
              <a:rPr sz="1800"/>
            </a:br>
            <a:r>
              <a:rPr b="1" lang="en-US" sz="1800" spc="-1" strike="noStrike">
                <a:latin typeface="Arial"/>
              </a:rPr>
              <a:t>Other Existing </a:t>
            </a:r>
            <a:r>
              <a:rPr b="0" lang="en-US" sz="1800" spc="-1" strike="noStrike">
                <a:latin typeface="Arial"/>
              </a:rPr>
              <a:t>GIS Applications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3" name="Rectangle 100"/>
          <p:cNvSpPr/>
          <p:nvPr/>
        </p:nvSpPr>
        <p:spPr>
          <a:xfrm>
            <a:off x="8229600" y="2743200"/>
            <a:ext cx="1828800" cy="5778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</a:rPr>
              <a:t>Decision </a:t>
            </a:r>
            <a:endParaRPr b="1" lang="en-US" sz="1800" spc="-1" strike="noStrike">
              <a:solidFill>
                <a:srgbClr val="342a06"/>
              </a:solidFill>
              <a:latin typeface="Arial"/>
            </a:endParaRPr>
          </a:p>
        </p:txBody>
      </p:sp>
      <p:sp>
        <p:nvSpPr>
          <p:cNvPr id="134" name="Rectangle 11"/>
          <p:cNvSpPr/>
          <p:nvPr/>
        </p:nvSpPr>
        <p:spPr>
          <a:xfrm>
            <a:off x="2417400" y="1828800"/>
            <a:ext cx="1926000" cy="32436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</a:rPr>
              <a:t>Welcome</a:t>
            </a:r>
            <a:endParaRPr b="1" lang="en-US" sz="1800" spc="-1" strike="noStrike">
              <a:solidFill>
                <a:srgbClr val="342a06"/>
              </a:solidFill>
              <a:latin typeface="Arial"/>
            </a:endParaRPr>
          </a:p>
        </p:txBody>
      </p:sp>
      <p:sp>
        <p:nvSpPr>
          <p:cNvPr id="135" name="Rectangle 2"/>
          <p:cNvSpPr/>
          <p:nvPr/>
        </p:nvSpPr>
        <p:spPr>
          <a:xfrm>
            <a:off x="4343400" y="1828800"/>
            <a:ext cx="1886400" cy="14922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Reviewing the </a:t>
            </a:r>
            <a:r>
              <a:rPr b="1" lang="en-US" sz="1800" spc="-1" strike="noStrike">
                <a:latin typeface="Arial"/>
              </a:rPr>
              <a:t>Existing KSOE GIS Application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(Panel &amp; Web)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6" name="Rectangle 3"/>
          <p:cNvSpPr/>
          <p:nvPr/>
        </p:nvSpPr>
        <p:spPr>
          <a:xfrm>
            <a:off x="4343400" y="3429000"/>
            <a:ext cx="1886400" cy="151812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Identifying</a:t>
            </a:r>
            <a:r>
              <a:rPr b="0" lang="en-US" sz="1800" spc="-1" strike="noStrike">
                <a:latin typeface="Arial"/>
              </a:rPr>
              <a:t> </a:t>
            </a:r>
            <a:r>
              <a:rPr b="1" lang="en-US" sz="1800" spc="-1" strike="noStrike">
                <a:latin typeface="Arial"/>
              </a:rPr>
              <a:t>Needs</a:t>
            </a:r>
            <a:r>
              <a:rPr b="0" lang="en-US" sz="1800" spc="-1" strike="noStrike">
                <a:latin typeface="Arial"/>
              </a:rPr>
              <a:t> and Work Items 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for the Modernization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7" name="Rectangle 1"/>
          <p:cNvSpPr/>
          <p:nvPr/>
        </p:nvSpPr>
        <p:spPr>
          <a:xfrm>
            <a:off x="6229800" y="1828800"/>
            <a:ext cx="1999800" cy="149220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Presenting and Comparing</a:t>
            </a:r>
            <a:r>
              <a:rPr b="0" lang="en-US" sz="1800" spc="-1" strike="noStrike">
                <a:latin typeface="Arial"/>
              </a:rPr>
              <a:t> the POC Implementation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PC &amp; 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8" name="Rectangle 4"/>
          <p:cNvSpPr/>
          <p:nvPr/>
        </p:nvSpPr>
        <p:spPr>
          <a:xfrm>
            <a:off x="6229800" y="3429000"/>
            <a:ext cx="1999800" cy="151812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solidFill>
              <a:srgbClr val="ed4c0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Comparison</a:t>
            </a:r>
            <a:r>
              <a:rPr b="0" lang="en-US" sz="1800" spc="-1" strike="noStrike">
                <a:latin typeface="Arial"/>
              </a:rPr>
              <a:t> of the 3 GUI Frameworks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for KSOE GIS</a:t>
            </a:r>
            <a:endParaRPr b="1" lang="en-US" sz="1800" spc="-1" strike="noStrike">
              <a:latin typeface="Arial"/>
            </a:endParaRPr>
          </a:p>
        </p:txBody>
      </p:sp>
      <p:sp>
        <p:nvSpPr>
          <p:cNvPr id="139" name="Rectangle 5"/>
          <p:cNvSpPr/>
          <p:nvPr/>
        </p:nvSpPr>
        <p:spPr>
          <a:xfrm>
            <a:off x="8229600" y="1828800"/>
            <a:ext cx="1828800" cy="9144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Discussion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on the Framewoks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0" name="Rectangle 6"/>
          <p:cNvSpPr/>
          <p:nvPr/>
        </p:nvSpPr>
        <p:spPr>
          <a:xfrm>
            <a:off x="8229600" y="3429000"/>
            <a:ext cx="1828800" cy="151812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1800" spc="-1" strike="noStrike">
                <a:latin typeface="Arial"/>
              </a:rPr>
              <a:t>HighLevel </a:t>
            </a:r>
            <a:r>
              <a:rPr b="1" lang="en-US" sz="1800" spc="-1" strike="noStrike">
                <a:latin typeface="Arial"/>
              </a:rPr>
              <a:t>Plan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for new GIS,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Preparational </a:t>
            </a:r>
            <a:r>
              <a:rPr b="0" lang="en-US" sz="1800" spc="-1" strike="noStrike">
                <a:latin typeface="Arial"/>
              </a:rPr>
              <a:t>Steps for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KSOE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Rectangle 7"/>
          <p:cNvSpPr/>
          <p:nvPr/>
        </p:nvSpPr>
        <p:spPr>
          <a:xfrm>
            <a:off x="10573200" y="3886200"/>
            <a:ext cx="1314000" cy="68580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Info: More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2" name="Rectangle 8"/>
          <p:cNvSpPr/>
          <p:nvPr/>
        </p:nvSpPr>
        <p:spPr>
          <a:xfrm>
            <a:off x="10573200" y="2971800"/>
            <a:ext cx="1314000" cy="6858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All Hands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3" name="Rectangle 9"/>
          <p:cNvSpPr/>
          <p:nvPr/>
        </p:nvSpPr>
        <p:spPr>
          <a:xfrm>
            <a:off x="10573200" y="2057400"/>
            <a:ext cx="1314000" cy="6858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Input: Less Technical</a:t>
            </a:r>
            <a:endParaRPr b="0" lang="en-US" sz="1800" spc="-1" strike="noStrike">
              <a:latin typeface="Arial"/>
              <a:ea typeface="Nimbus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C38430-D808-45C9-9DEE-3C6A7370C319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602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2022-10-05T11:44:16Z</dcterms:modified>
  <cp:revision>40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